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0"/>
  </p:notesMasterIdLst>
  <p:sldIdLst>
    <p:sldId id="256" r:id="rId2"/>
    <p:sldId id="262" r:id="rId3"/>
    <p:sldId id="268" r:id="rId4"/>
    <p:sldId id="269" r:id="rId5"/>
    <p:sldId id="260" r:id="rId6"/>
    <p:sldId id="330" r:id="rId7"/>
    <p:sldId id="301" r:id="rId8"/>
    <p:sldId id="302" r:id="rId9"/>
    <p:sldId id="323" r:id="rId10"/>
    <p:sldId id="261" r:id="rId11"/>
    <p:sldId id="272" r:id="rId12"/>
    <p:sldId id="273" r:id="rId13"/>
    <p:sldId id="288" r:id="rId14"/>
    <p:sldId id="274" r:id="rId15"/>
    <p:sldId id="289" r:id="rId16"/>
    <p:sldId id="337" r:id="rId17"/>
    <p:sldId id="290" r:id="rId18"/>
    <p:sldId id="276" r:id="rId19"/>
    <p:sldId id="277" r:id="rId20"/>
    <p:sldId id="279" r:id="rId21"/>
    <p:sldId id="291" r:id="rId22"/>
    <p:sldId id="282" r:id="rId23"/>
    <p:sldId id="283" r:id="rId24"/>
    <p:sldId id="284" r:id="rId25"/>
    <p:sldId id="285" r:id="rId26"/>
    <p:sldId id="286" r:id="rId27"/>
    <p:sldId id="287" r:id="rId28"/>
    <p:sldId id="267" r:id="rId29"/>
    <p:sldId id="311" r:id="rId30"/>
    <p:sldId id="331" r:id="rId31"/>
    <p:sldId id="333" r:id="rId32"/>
    <p:sldId id="332" r:id="rId33"/>
    <p:sldId id="308" r:id="rId34"/>
    <p:sldId id="334" r:id="rId35"/>
    <p:sldId id="335" r:id="rId36"/>
    <p:sldId id="336" r:id="rId37"/>
    <p:sldId id="309" r:id="rId38"/>
    <p:sldId id="310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67" autoAdjust="0"/>
  </p:normalViewPr>
  <p:slideViewPr>
    <p:cSldViewPr>
      <p:cViewPr varScale="1">
        <p:scale>
          <a:sx n="101" d="100"/>
          <a:sy n="101" d="100"/>
        </p:scale>
        <p:origin x="-15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78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F2002C-107A-47FE-A411-CAFD8C91C190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D6BEAA-E4C1-4ABF-9823-1E7B6E43F529}">
      <dgm:prSet phldrT="[Text]"/>
      <dgm:spPr/>
      <dgm:t>
        <a:bodyPr/>
        <a:lstStyle/>
        <a:p>
          <a:r>
            <a:rPr lang="en-US" dirty="0" smtClean="0"/>
            <a:t>SLIC&gt;5</a:t>
          </a:r>
          <a:endParaRPr lang="en-US" dirty="0"/>
        </a:p>
      </dgm:t>
    </dgm:pt>
    <dgm:pt modelId="{A94C10FD-9DF1-4A77-B415-9050A89BB826}" type="parTrans" cxnId="{F798072C-4139-42D7-A4FB-C493BC8C0264}">
      <dgm:prSet/>
      <dgm:spPr/>
      <dgm:t>
        <a:bodyPr/>
        <a:lstStyle/>
        <a:p>
          <a:endParaRPr lang="en-US"/>
        </a:p>
      </dgm:t>
    </dgm:pt>
    <dgm:pt modelId="{4F5F7312-E918-4226-9A1B-E22859229C35}" type="sibTrans" cxnId="{F798072C-4139-42D7-A4FB-C493BC8C0264}">
      <dgm:prSet/>
      <dgm:spPr/>
      <dgm:t>
        <a:bodyPr/>
        <a:lstStyle/>
        <a:p>
          <a:endParaRPr lang="en-US"/>
        </a:p>
      </dgm:t>
    </dgm:pt>
    <dgm:pt modelId="{F75666D2-976F-4494-B96E-7578F441AB09}">
      <dgm:prSet phldrT="[Text]"/>
      <dgm:spPr/>
      <dgm:t>
        <a:bodyPr/>
        <a:lstStyle/>
        <a:p>
          <a:r>
            <a:rPr lang="en-US" dirty="0" smtClean="0"/>
            <a:t>Surgical</a:t>
          </a:r>
          <a:endParaRPr lang="en-US" dirty="0"/>
        </a:p>
      </dgm:t>
    </dgm:pt>
    <dgm:pt modelId="{610E9BF3-7C68-4DCC-AA9A-E49AA88629E4}" type="parTrans" cxnId="{BEA29C7A-FB79-4720-AF87-ADE828D991DC}">
      <dgm:prSet/>
      <dgm:spPr/>
      <dgm:t>
        <a:bodyPr/>
        <a:lstStyle/>
        <a:p>
          <a:endParaRPr lang="en-US"/>
        </a:p>
      </dgm:t>
    </dgm:pt>
    <dgm:pt modelId="{B8DF682B-30D0-46EA-9D47-101844E98D88}" type="sibTrans" cxnId="{BEA29C7A-FB79-4720-AF87-ADE828D991DC}">
      <dgm:prSet/>
      <dgm:spPr/>
      <dgm:t>
        <a:bodyPr/>
        <a:lstStyle/>
        <a:p>
          <a:endParaRPr lang="en-US"/>
        </a:p>
      </dgm:t>
    </dgm:pt>
    <dgm:pt modelId="{09A38430-D475-45C2-A48D-BD62A31E509F}">
      <dgm:prSet phldrT="[Text]"/>
      <dgm:spPr/>
      <dgm:t>
        <a:bodyPr/>
        <a:lstStyle/>
        <a:p>
          <a:r>
            <a:rPr lang="en-US" dirty="0" smtClean="0"/>
            <a:t>SLIC&lt;3</a:t>
          </a:r>
          <a:endParaRPr lang="en-US" dirty="0"/>
        </a:p>
      </dgm:t>
    </dgm:pt>
    <dgm:pt modelId="{0D68E50D-64CE-48D0-A32A-4CA0879AAC9E}" type="parTrans" cxnId="{CE4B4F73-02F5-493B-B110-F321475C8D2E}">
      <dgm:prSet/>
      <dgm:spPr/>
      <dgm:t>
        <a:bodyPr/>
        <a:lstStyle/>
        <a:p>
          <a:endParaRPr lang="en-US"/>
        </a:p>
      </dgm:t>
    </dgm:pt>
    <dgm:pt modelId="{82BE8E52-4355-49C8-A7C4-DC397113C64C}" type="sibTrans" cxnId="{CE4B4F73-02F5-493B-B110-F321475C8D2E}">
      <dgm:prSet/>
      <dgm:spPr/>
      <dgm:t>
        <a:bodyPr/>
        <a:lstStyle/>
        <a:p>
          <a:endParaRPr lang="en-US"/>
        </a:p>
      </dgm:t>
    </dgm:pt>
    <dgm:pt modelId="{EC6212FD-A43F-4B5E-9EA6-A9CC84D5B5AC}">
      <dgm:prSet phldrT="[Text]"/>
      <dgm:spPr/>
      <dgm:t>
        <a:bodyPr/>
        <a:lstStyle/>
        <a:p>
          <a:r>
            <a:rPr lang="en-US" dirty="0" smtClean="0"/>
            <a:t>Conservative</a:t>
          </a:r>
          <a:endParaRPr lang="en-US" dirty="0"/>
        </a:p>
      </dgm:t>
    </dgm:pt>
    <dgm:pt modelId="{66B57055-44C4-433F-B5E9-7DAB42A89AFA}" type="parTrans" cxnId="{D2DCC4A7-5773-44BD-BF08-6A102CB855D8}">
      <dgm:prSet/>
      <dgm:spPr/>
      <dgm:t>
        <a:bodyPr/>
        <a:lstStyle/>
        <a:p>
          <a:endParaRPr lang="en-US"/>
        </a:p>
      </dgm:t>
    </dgm:pt>
    <dgm:pt modelId="{4B095FB9-22D8-40CB-9151-D0FBBACC5941}" type="sibTrans" cxnId="{D2DCC4A7-5773-44BD-BF08-6A102CB855D8}">
      <dgm:prSet/>
      <dgm:spPr/>
      <dgm:t>
        <a:bodyPr/>
        <a:lstStyle/>
        <a:p>
          <a:endParaRPr lang="en-US"/>
        </a:p>
      </dgm:t>
    </dgm:pt>
    <dgm:pt modelId="{E6CED035-04FA-4B2D-865D-F5410CBEB7FC}">
      <dgm:prSet phldrT="[Text]"/>
      <dgm:spPr/>
      <dgm:t>
        <a:bodyPr/>
        <a:lstStyle/>
        <a:p>
          <a:r>
            <a:rPr lang="en-US" dirty="0" smtClean="0"/>
            <a:t>SLIC=4</a:t>
          </a:r>
          <a:endParaRPr lang="en-US" dirty="0"/>
        </a:p>
      </dgm:t>
    </dgm:pt>
    <dgm:pt modelId="{E98B9BDA-DCC4-4323-8F4D-D68A6EFBC871}" type="parTrans" cxnId="{0109903B-CB73-4C99-B49B-91BD46A04316}">
      <dgm:prSet/>
      <dgm:spPr/>
      <dgm:t>
        <a:bodyPr/>
        <a:lstStyle/>
        <a:p>
          <a:endParaRPr lang="en-US"/>
        </a:p>
      </dgm:t>
    </dgm:pt>
    <dgm:pt modelId="{085FFA64-1489-4719-BBB9-356AC83F0F36}" type="sibTrans" cxnId="{0109903B-CB73-4C99-B49B-91BD46A04316}">
      <dgm:prSet/>
      <dgm:spPr/>
      <dgm:t>
        <a:bodyPr/>
        <a:lstStyle/>
        <a:p>
          <a:endParaRPr lang="en-US"/>
        </a:p>
      </dgm:t>
    </dgm:pt>
    <dgm:pt modelId="{E67D0430-FB3C-44F7-AF30-623BE6905E3E}">
      <dgm:prSet phldrT="[Text]"/>
      <dgm:spPr/>
      <dgm:t>
        <a:bodyPr/>
        <a:lstStyle/>
        <a:p>
          <a:r>
            <a:rPr lang="en-US" dirty="0" smtClean="0"/>
            <a:t>Equivocal</a:t>
          </a:r>
          <a:endParaRPr lang="en-US" dirty="0"/>
        </a:p>
      </dgm:t>
    </dgm:pt>
    <dgm:pt modelId="{CF2262DD-24EA-404C-B225-2A2F0F42BE7B}" type="parTrans" cxnId="{31DB9743-EAD8-4A22-B8C6-EE00357C4702}">
      <dgm:prSet/>
      <dgm:spPr/>
      <dgm:t>
        <a:bodyPr/>
        <a:lstStyle/>
        <a:p>
          <a:endParaRPr lang="en-US"/>
        </a:p>
      </dgm:t>
    </dgm:pt>
    <dgm:pt modelId="{D7DE1C76-08C6-43A5-AB02-12B096C19319}" type="sibTrans" cxnId="{31DB9743-EAD8-4A22-B8C6-EE00357C4702}">
      <dgm:prSet/>
      <dgm:spPr/>
      <dgm:t>
        <a:bodyPr/>
        <a:lstStyle/>
        <a:p>
          <a:endParaRPr lang="en-US"/>
        </a:p>
      </dgm:t>
    </dgm:pt>
    <dgm:pt modelId="{DC999284-FED0-4D8E-AD63-1F119110DDFD}" type="pres">
      <dgm:prSet presAssocID="{9CF2002C-107A-47FE-A411-CAFD8C91C190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3F0A705-DBB7-4B02-8FB0-D3357F3AFB42}" type="pres">
      <dgm:prSet presAssocID="{9CF2002C-107A-47FE-A411-CAFD8C91C190}" presName="cycle" presStyleCnt="0"/>
      <dgm:spPr/>
    </dgm:pt>
    <dgm:pt modelId="{569D8034-AA19-428E-B01F-BB44A5FE40F8}" type="pres">
      <dgm:prSet presAssocID="{9CF2002C-107A-47FE-A411-CAFD8C91C190}" presName="centerShape" presStyleCnt="0"/>
      <dgm:spPr/>
    </dgm:pt>
    <dgm:pt modelId="{6A8D95F7-9E9A-4EE1-9FAC-461D8A472C7D}" type="pres">
      <dgm:prSet presAssocID="{9CF2002C-107A-47FE-A411-CAFD8C91C190}" presName="connSite" presStyleLbl="node1" presStyleIdx="0" presStyleCnt="4"/>
      <dgm:spPr/>
    </dgm:pt>
    <dgm:pt modelId="{1BB395DF-1144-4466-B685-CC5078760566}" type="pres">
      <dgm:prSet presAssocID="{9CF2002C-107A-47FE-A411-CAFD8C91C190}" presName="visible" presStyleLbl="node1" presStyleIdx="0" presStyleCnt="4"/>
      <dgm:spPr/>
    </dgm:pt>
    <dgm:pt modelId="{148EDE34-80E0-4935-B5C9-D352105EEE68}" type="pres">
      <dgm:prSet presAssocID="{A94C10FD-9DF1-4A77-B415-9050A89BB826}" presName="Name25" presStyleLbl="parChTrans1D1" presStyleIdx="0" presStyleCnt="3"/>
      <dgm:spPr/>
      <dgm:t>
        <a:bodyPr/>
        <a:lstStyle/>
        <a:p>
          <a:endParaRPr lang="en-US"/>
        </a:p>
      </dgm:t>
    </dgm:pt>
    <dgm:pt modelId="{4C33DFFE-A547-4D71-8F9F-AEDA7540DA9F}" type="pres">
      <dgm:prSet presAssocID="{7ED6BEAA-E4C1-4ABF-9823-1E7B6E43F529}" presName="node" presStyleCnt="0"/>
      <dgm:spPr/>
    </dgm:pt>
    <dgm:pt modelId="{8040A3A1-1B82-46B7-A823-619A40392E68}" type="pres">
      <dgm:prSet presAssocID="{7ED6BEAA-E4C1-4ABF-9823-1E7B6E43F529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B9A180-09AA-4206-85CF-2E99C8B37FB6}" type="pres">
      <dgm:prSet presAssocID="{7ED6BEAA-E4C1-4ABF-9823-1E7B6E43F529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7B74EA-D6E3-4235-A6CB-570B9E8ABA32}" type="pres">
      <dgm:prSet presAssocID="{0D68E50D-64CE-48D0-A32A-4CA0879AAC9E}" presName="Name25" presStyleLbl="parChTrans1D1" presStyleIdx="1" presStyleCnt="3"/>
      <dgm:spPr/>
      <dgm:t>
        <a:bodyPr/>
        <a:lstStyle/>
        <a:p>
          <a:endParaRPr lang="en-US"/>
        </a:p>
      </dgm:t>
    </dgm:pt>
    <dgm:pt modelId="{B75307B0-C3A5-4546-B2A6-023DF313470F}" type="pres">
      <dgm:prSet presAssocID="{09A38430-D475-45C2-A48D-BD62A31E509F}" presName="node" presStyleCnt="0"/>
      <dgm:spPr/>
    </dgm:pt>
    <dgm:pt modelId="{46FEAC76-E972-49F3-BF4C-6F27326AFD0F}" type="pres">
      <dgm:prSet presAssocID="{09A38430-D475-45C2-A48D-BD62A31E509F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A7E538-7C2C-461B-AE10-78F5092D9EB1}" type="pres">
      <dgm:prSet presAssocID="{09A38430-D475-45C2-A48D-BD62A31E509F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0248A5-5582-4A5E-BB5A-1198E005D061}" type="pres">
      <dgm:prSet presAssocID="{E98B9BDA-DCC4-4323-8F4D-D68A6EFBC871}" presName="Name25" presStyleLbl="parChTrans1D1" presStyleIdx="2" presStyleCnt="3"/>
      <dgm:spPr/>
      <dgm:t>
        <a:bodyPr/>
        <a:lstStyle/>
        <a:p>
          <a:endParaRPr lang="en-US"/>
        </a:p>
      </dgm:t>
    </dgm:pt>
    <dgm:pt modelId="{379FF74D-369B-4AC1-8649-5B87D6A3D6A8}" type="pres">
      <dgm:prSet presAssocID="{E6CED035-04FA-4B2D-865D-F5410CBEB7FC}" presName="node" presStyleCnt="0"/>
      <dgm:spPr/>
    </dgm:pt>
    <dgm:pt modelId="{E297E6F9-7571-462D-9B0C-CE02B9DA4E56}" type="pres">
      <dgm:prSet presAssocID="{E6CED035-04FA-4B2D-865D-F5410CBEB7FC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EEB9B3-AEB6-4FD7-A1D2-FA6FDFA9CAD0}" type="pres">
      <dgm:prSet presAssocID="{E6CED035-04FA-4B2D-865D-F5410CBEB7FC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392889-23A2-4AFA-A471-6F847CA6F69F}" type="presOf" srcId="{EC6212FD-A43F-4B5E-9EA6-A9CC84D5B5AC}" destId="{B6A7E538-7C2C-461B-AE10-78F5092D9EB1}" srcOrd="0" destOrd="0" presId="urn:microsoft.com/office/officeart/2005/8/layout/radial2"/>
    <dgm:cxn modelId="{D2DCC4A7-5773-44BD-BF08-6A102CB855D8}" srcId="{09A38430-D475-45C2-A48D-BD62A31E509F}" destId="{EC6212FD-A43F-4B5E-9EA6-A9CC84D5B5AC}" srcOrd="0" destOrd="0" parTransId="{66B57055-44C4-433F-B5E9-7DAB42A89AFA}" sibTransId="{4B095FB9-22D8-40CB-9151-D0FBBACC5941}"/>
    <dgm:cxn modelId="{C49F8F97-4B69-4276-A30C-50FADA0E7267}" type="presOf" srcId="{9CF2002C-107A-47FE-A411-CAFD8C91C190}" destId="{DC999284-FED0-4D8E-AD63-1F119110DDFD}" srcOrd="0" destOrd="0" presId="urn:microsoft.com/office/officeart/2005/8/layout/radial2"/>
    <dgm:cxn modelId="{FDE76393-6198-4F53-9D61-43551F4CD8B3}" type="presOf" srcId="{7ED6BEAA-E4C1-4ABF-9823-1E7B6E43F529}" destId="{8040A3A1-1B82-46B7-A823-619A40392E68}" srcOrd="0" destOrd="0" presId="urn:microsoft.com/office/officeart/2005/8/layout/radial2"/>
    <dgm:cxn modelId="{BEA29C7A-FB79-4720-AF87-ADE828D991DC}" srcId="{7ED6BEAA-E4C1-4ABF-9823-1E7B6E43F529}" destId="{F75666D2-976F-4494-B96E-7578F441AB09}" srcOrd="0" destOrd="0" parTransId="{610E9BF3-7C68-4DCC-AA9A-E49AA88629E4}" sibTransId="{B8DF682B-30D0-46EA-9D47-101844E98D88}"/>
    <dgm:cxn modelId="{0109903B-CB73-4C99-B49B-91BD46A04316}" srcId="{9CF2002C-107A-47FE-A411-CAFD8C91C190}" destId="{E6CED035-04FA-4B2D-865D-F5410CBEB7FC}" srcOrd="2" destOrd="0" parTransId="{E98B9BDA-DCC4-4323-8F4D-D68A6EFBC871}" sibTransId="{085FFA64-1489-4719-BBB9-356AC83F0F36}"/>
    <dgm:cxn modelId="{E7830EFC-9F35-4B37-9456-7AE51070571C}" type="presOf" srcId="{E67D0430-FB3C-44F7-AF30-623BE6905E3E}" destId="{94EEB9B3-AEB6-4FD7-A1D2-FA6FDFA9CAD0}" srcOrd="0" destOrd="0" presId="urn:microsoft.com/office/officeart/2005/8/layout/radial2"/>
    <dgm:cxn modelId="{9D18FF36-7D27-40D3-8169-2761423607D3}" type="presOf" srcId="{F75666D2-976F-4494-B96E-7578F441AB09}" destId="{DEB9A180-09AA-4206-85CF-2E99C8B37FB6}" srcOrd="0" destOrd="0" presId="urn:microsoft.com/office/officeart/2005/8/layout/radial2"/>
    <dgm:cxn modelId="{2C4A0D68-C0AC-4D6E-A2AD-217034E01710}" type="presOf" srcId="{E6CED035-04FA-4B2D-865D-F5410CBEB7FC}" destId="{E297E6F9-7571-462D-9B0C-CE02B9DA4E56}" srcOrd="0" destOrd="0" presId="urn:microsoft.com/office/officeart/2005/8/layout/radial2"/>
    <dgm:cxn modelId="{2C3EF088-6A5D-464F-BE3D-7BEE4D33111A}" type="presOf" srcId="{09A38430-D475-45C2-A48D-BD62A31E509F}" destId="{46FEAC76-E972-49F3-BF4C-6F27326AFD0F}" srcOrd="0" destOrd="0" presId="urn:microsoft.com/office/officeart/2005/8/layout/radial2"/>
    <dgm:cxn modelId="{CE4B4F73-02F5-493B-B110-F321475C8D2E}" srcId="{9CF2002C-107A-47FE-A411-CAFD8C91C190}" destId="{09A38430-D475-45C2-A48D-BD62A31E509F}" srcOrd="1" destOrd="0" parTransId="{0D68E50D-64CE-48D0-A32A-4CA0879AAC9E}" sibTransId="{82BE8E52-4355-49C8-A7C4-DC397113C64C}"/>
    <dgm:cxn modelId="{01D10BD5-E7C7-40F9-8CEE-06EE6F829C02}" type="presOf" srcId="{E98B9BDA-DCC4-4323-8F4D-D68A6EFBC871}" destId="{E00248A5-5582-4A5E-BB5A-1198E005D061}" srcOrd="0" destOrd="0" presId="urn:microsoft.com/office/officeart/2005/8/layout/radial2"/>
    <dgm:cxn modelId="{197BA8F8-E7E1-41A3-84DD-CB896C8D9027}" type="presOf" srcId="{0D68E50D-64CE-48D0-A32A-4CA0879AAC9E}" destId="{857B74EA-D6E3-4235-A6CB-570B9E8ABA32}" srcOrd="0" destOrd="0" presId="urn:microsoft.com/office/officeart/2005/8/layout/radial2"/>
    <dgm:cxn modelId="{31DB9743-EAD8-4A22-B8C6-EE00357C4702}" srcId="{E6CED035-04FA-4B2D-865D-F5410CBEB7FC}" destId="{E67D0430-FB3C-44F7-AF30-623BE6905E3E}" srcOrd="0" destOrd="0" parTransId="{CF2262DD-24EA-404C-B225-2A2F0F42BE7B}" sibTransId="{D7DE1C76-08C6-43A5-AB02-12B096C19319}"/>
    <dgm:cxn modelId="{B3D28ADA-B9C1-4F91-9C97-7F835A374D9F}" type="presOf" srcId="{A94C10FD-9DF1-4A77-B415-9050A89BB826}" destId="{148EDE34-80E0-4935-B5C9-D352105EEE68}" srcOrd="0" destOrd="0" presId="urn:microsoft.com/office/officeart/2005/8/layout/radial2"/>
    <dgm:cxn modelId="{F798072C-4139-42D7-A4FB-C493BC8C0264}" srcId="{9CF2002C-107A-47FE-A411-CAFD8C91C190}" destId="{7ED6BEAA-E4C1-4ABF-9823-1E7B6E43F529}" srcOrd="0" destOrd="0" parTransId="{A94C10FD-9DF1-4A77-B415-9050A89BB826}" sibTransId="{4F5F7312-E918-4226-9A1B-E22859229C35}"/>
    <dgm:cxn modelId="{1077ACD0-ADC8-4FC3-BBA0-B337387FA4E2}" type="presParOf" srcId="{DC999284-FED0-4D8E-AD63-1F119110DDFD}" destId="{03F0A705-DBB7-4B02-8FB0-D3357F3AFB42}" srcOrd="0" destOrd="0" presId="urn:microsoft.com/office/officeart/2005/8/layout/radial2"/>
    <dgm:cxn modelId="{4C564FD3-BD19-41CB-8A3F-A39B8B34B091}" type="presParOf" srcId="{03F0A705-DBB7-4B02-8FB0-D3357F3AFB42}" destId="{569D8034-AA19-428E-B01F-BB44A5FE40F8}" srcOrd="0" destOrd="0" presId="urn:microsoft.com/office/officeart/2005/8/layout/radial2"/>
    <dgm:cxn modelId="{EA0863BA-3168-406C-BECC-9D5063E3959A}" type="presParOf" srcId="{569D8034-AA19-428E-B01F-BB44A5FE40F8}" destId="{6A8D95F7-9E9A-4EE1-9FAC-461D8A472C7D}" srcOrd="0" destOrd="0" presId="urn:microsoft.com/office/officeart/2005/8/layout/radial2"/>
    <dgm:cxn modelId="{6593C846-46BB-403C-B5C5-F560B51B73A9}" type="presParOf" srcId="{569D8034-AA19-428E-B01F-BB44A5FE40F8}" destId="{1BB395DF-1144-4466-B685-CC5078760566}" srcOrd="1" destOrd="0" presId="urn:microsoft.com/office/officeart/2005/8/layout/radial2"/>
    <dgm:cxn modelId="{F566241A-7222-4CDC-BFC6-3F96E9575517}" type="presParOf" srcId="{03F0A705-DBB7-4B02-8FB0-D3357F3AFB42}" destId="{148EDE34-80E0-4935-B5C9-D352105EEE68}" srcOrd="1" destOrd="0" presId="urn:microsoft.com/office/officeart/2005/8/layout/radial2"/>
    <dgm:cxn modelId="{AC7242AD-2903-418A-AC6A-094FEBBD947B}" type="presParOf" srcId="{03F0A705-DBB7-4B02-8FB0-D3357F3AFB42}" destId="{4C33DFFE-A547-4D71-8F9F-AEDA7540DA9F}" srcOrd="2" destOrd="0" presId="urn:microsoft.com/office/officeart/2005/8/layout/radial2"/>
    <dgm:cxn modelId="{764B5723-CE9E-40B0-B9BE-7582CB84E415}" type="presParOf" srcId="{4C33DFFE-A547-4D71-8F9F-AEDA7540DA9F}" destId="{8040A3A1-1B82-46B7-A823-619A40392E68}" srcOrd="0" destOrd="0" presId="urn:microsoft.com/office/officeart/2005/8/layout/radial2"/>
    <dgm:cxn modelId="{434430CB-A5B0-43D0-BC67-47108E1E8865}" type="presParOf" srcId="{4C33DFFE-A547-4D71-8F9F-AEDA7540DA9F}" destId="{DEB9A180-09AA-4206-85CF-2E99C8B37FB6}" srcOrd="1" destOrd="0" presId="urn:microsoft.com/office/officeart/2005/8/layout/radial2"/>
    <dgm:cxn modelId="{C9F712C1-59DC-4A25-8795-D2BDE9552B4E}" type="presParOf" srcId="{03F0A705-DBB7-4B02-8FB0-D3357F3AFB42}" destId="{857B74EA-D6E3-4235-A6CB-570B9E8ABA32}" srcOrd="3" destOrd="0" presId="urn:microsoft.com/office/officeart/2005/8/layout/radial2"/>
    <dgm:cxn modelId="{9DEBEFDB-1AB8-489A-A27F-4CB7FDDED537}" type="presParOf" srcId="{03F0A705-DBB7-4B02-8FB0-D3357F3AFB42}" destId="{B75307B0-C3A5-4546-B2A6-023DF313470F}" srcOrd="4" destOrd="0" presId="urn:microsoft.com/office/officeart/2005/8/layout/radial2"/>
    <dgm:cxn modelId="{8F42CA09-4C16-4330-994A-1299341C2901}" type="presParOf" srcId="{B75307B0-C3A5-4546-B2A6-023DF313470F}" destId="{46FEAC76-E972-49F3-BF4C-6F27326AFD0F}" srcOrd="0" destOrd="0" presId="urn:microsoft.com/office/officeart/2005/8/layout/radial2"/>
    <dgm:cxn modelId="{3C444D02-F837-4B34-AC44-CA1DBBFF387E}" type="presParOf" srcId="{B75307B0-C3A5-4546-B2A6-023DF313470F}" destId="{B6A7E538-7C2C-461B-AE10-78F5092D9EB1}" srcOrd="1" destOrd="0" presId="urn:microsoft.com/office/officeart/2005/8/layout/radial2"/>
    <dgm:cxn modelId="{5B2B36FE-C684-4603-B64E-D72494B067D4}" type="presParOf" srcId="{03F0A705-DBB7-4B02-8FB0-D3357F3AFB42}" destId="{E00248A5-5582-4A5E-BB5A-1198E005D061}" srcOrd="5" destOrd="0" presId="urn:microsoft.com/office/officeart/2005/8/layout/radial2"/>
    <dgm:cxn modelId="{CFB64F02-0C6C-4FBA-A397-EC2A1F6F8BF4}" type="presParOf" srcId="{03F0A705-DBB7-4B02-8FB0-D3357F3AFB42}" destId="{379FF74D-369B-4AC1-8649-5B87D6A3D6A8}" srcOrd="6" destOrd="0" presId="urn:microsoft.com/office/officeart/2005/8/layout/radial2"/>
    <dgm:cxn modelId="{C90725C6-624B-4E52-9B35-AB4579D64001}" type="presParOf" srcId="{379FF74D-369B-4AC1-8649-5B87D6A3D6A8}" destId="{E297E6F9-7571-462D-9B0C-CE02B9DA4E56}" srcOrd="0" destOrd="0" presId="urn:microsoft.com/office/officeart/2005/8/layout/radial2"/>
    <dgm:cxn modelId="{91BDA6AF-314C-4A50-BBEA-D816E9CE62FA}" type="presParOf" srcId="{379FF74D-369B-4AC1-8649-5B87D6A3D6A8}" destId="{94EEB9B3-AEB6-4FD7-A1D2-FA6FDFA9CAD0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0248A5-5582-4A5E-BB5A-1198E005D061}">
      <dsp:nvSpPr>
        <dsp:cNvPr id="0" name=""/>
        <dsp:cNvSpPr/>
      </dsp:nvSpPr>
      <dsp:spPr>
        <a:xfrm rot="2534024">
          <a:off x="1259664" y="2650245"/>
          <a:ext cx="472331" cy="67939"/>
        </a:xfrm>
        <a:custGeom>
          <a:avLst/>
          <a:gdLst/>
          <a:ahLst/>
          <a:cxnLst/>
          <a:rect l="0" t="0" r="0" b="0"/>
          <a:pathLst>
            <a:path>
              <a:moveTo>
                <a:pt x="0" y="33969"/>
              </a:moveTo>
              <a:lnTo>
                <a:pt x="472331" y="3396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7B74EA-D6E3-4235-A6CB-570B9E8ABA32}">
      <dsp:nvSpPr>
        <dsp:cNvPr id="0" name=""/>
        <dsp:cNvSpPr/>
      </dsp:nvSpPr>
      <dsp:spPr>
        <a:xfrm>
          <a:off x="1320970" y="1998030"/>
          <a:ext cx="532459" cy="67939"/>
        </a:xfrm>
        <a:custGeom>
          <a:avLst/>
          <a:gdLst/>
          <a:ahLst/>
          <a:cxnLst/>
          <a:rect l="0" t="0" r="0" b="0"/>
          <a:pathLst>
            <a:path>
              <a:moveTo>
                <a:pt x="0" y="33969"/>
              </a:moveTo>
              <a:lnTo>
                <a:pt x="532459" y="3396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8EDE34-80E0-4935-B5C9-D352105EEE68}">
      <dsp:nvSpPr>
        <dsp:cNvPr id="0" name=""/>
        <dsp:cNvSpPr/>
      </dsp:nvSpPr>
      <dsp:spPr>
        <a:xfrm rot="19065976">
          <a:off x="1259664" y="1345814"/>
          <a:ext cx="472331" cy="67939"/>
        </a:xfrm>
        <a:custGeom>
          <a:avLst/>
          <a:gdLst/>
          <a:ahLst/>
          <a:cxnLst/>
          <a:rect l="0" t="0" r="0" b="0"/>
          <a:pathLst>
            <a:path>
              <a:moveTo>
                <a:pt x="0" y="33969"/>
              </a:moveTo>
              <a:lnTo>
                <a:pt x="472331" y="3396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B395DF-1144-4466-B685-CC5078760566}">
      <dsp:nvSpPr>
        <dsp:cNvPr id="0" name=""/>
        <dsp:cNvSpPr/>
      </dsp:nvSpPr>
      <dsp:spPr>
        <a:xfrm>
          <a:off x="839" y="1255452"/>
          <a:ext cx="1553095" cy="15530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40A3A1-1B82-46B7-A823-619A40392E68}">
      <dsp:nvSpPr>
        <dsp:cNvPr id="0" name=""/>
        <dsp:cNvSpPr/>
      </dsp:nvSpPr>
      <dsp:spPr>
        <a:xfrm>
          <a:off x="1557840" y="494128"/>
          <a:ext cx="869434" cy="86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SLIC&gt;5</a:t>
          </a:r>
          <a:endParaRPr lang="en-US" sz="1700" kern="1200" dirty="0"/>
        </a:p>
      </dsp:txBody>
      <dsp:txXfrm>
        <a:off x="1685166" y="621454"/>
        <a:ext cx="614782" cy="614782"/>
      </dsp:txXfrm>
    </dsp:sp>
    <dsp:sp modelId="{DEB9A180-09AA-4206-85CF-2E99C8B37FB6}">
      <dsp:nvSpPr>
        <dsp:cNvPr id="0" name=""/>
        <dsp:cNvSpPr/>
      </dsp:nvSpPr>
      <dsp:spPr>
        <a:xfrm>
          <a:off x="2514219" y="494128"/>
          <a:ext cx="1304152" cy="869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Surgical</a:t>
          </a:r>
          <a:endParaRPr lang="en-US" sz="1700" kern="1200" dirty="0"/>
        </a:p>
      </dsp:txBody>
      <dsp:txXfrm>
        <a:off x="2514219" y="494128"/>
        <a:ext cx="1304152" cy="869434"/>
      </dsp:txXfrm>
    </dsp:sp>
    <dsp:sp modelId="{46FEAC76-E972-49F3-BF4C-6F27326AFD0F}">
      <dsp:nvSpPr>
        <dsp:cNvPr id="0" name=""/>
        <dsp:cNvSpPr/>
      </dsp:nvSpPr>
      <dsp:spPr>
        <a:xfrm>
          <a:off x="1853429" y="1597282"/>
          <a:ext cx="869434" cy="86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SLIC&lt;3</a:t>
          </a:r>
          <a:endParaRPr lang="en-US" sz="1700" kern="1200" dirty="0"/>
        </a:p>
      </dsp:txBody>
      <dsp:txXfrm>
        <a:off x="1980755" y="1724608"/>
        <a:ext cx="614782" cy="614782"/>
      </dsp:txXfrm>
    </dsp:sp>
    <dsp:sp modelId="{B6A7E538-7C2C-461B-AE10-78F5092D9EB1}">
      <dsp:nvSpPr>
        <dsp:cNvPr id="0" name=""/>
        <dsp:cNvSpPr/>
      </dsp:nvSpPr>
      <dsp:spPr>
        <a:xfrm>
          <a:off x="2809808" y="1597282"/>
          <a:ext cx="1304152" cy="869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Conservative</a:t>
          </a:r>
          <a:endParaRPr lang="en-US" sz="1700" kern="1200" dirty="0"/>
        </a:p>
      </dsp:txBody>
      <dsp:txXfrm>
        <a:off x="2809808" y="1597282"/>
        <a:ext cx="1304152" cy="869434"/>
      </dsp:txXfrm>
    </dsp:sp>
    <dsp:sp modelId="{E297E6F9-7571-462D-9B0C-CE02B9DA4E56}">
      <dsp:nvSpPr>
        <dsp:cNvPr id="0" name=""/>
        <dsp:cNvSpPr/>
      </dsp:nvSpPr>
      <dsp:spPr>
        <a:xfrm>
          <a:off x="1557840" y="2700436"/>
          <a:ext cx="869434" cy="869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SLIC=4</a:t>
          </a:r>
          <a:endParaRPr lang="en-US" sz="1700" kern="1200" dirty="0"/>
        </a:p>
      </dsp:txBody>
      <dsp:txXfrm>
        <a:off x="1685166" y="2827762"/>
        <a:ext cx="614782" cy="614782"/>
      </dsp:txXfrm>
    </dsp:sp>
    <dsp:sp modelId="{94EEB9B3-AEB6-4FD7-A1D2-FA6FDFA9CAD0}">
      <dsp:nvSpPr>
        <dsp:cNvPr id="0" name=""/>
        <dsp:cNvSpPr/>
      </dsp:nvSpPr>
      <dsp:spPr>
        <a:xfrm>
          <a:off x="2514219" y="2700436"/>
          <a:ext cx="1304152" cy="869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Equivocal</a:t>
          </a:r>
          <a:endParaRPr lang="en-US" sz="1700" kern="1200" dirty="0"/>
        </a:p>
      </dsp:txBody>
      <dsp:txXfrm>
        <a:off x="2514219" y="2700436"/>
        <a:ext cx="1304152" cy="8694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C50CA3-E0D5-40BF-B4D9-7894C8DC6F95}" type="datetimeFigureOut">
              <a:rPr lang="en-US" smtClean="0"/>
              <a:pPr/>
              <a:t>20/10/13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5C7562-7047-4099-811F-A5AEF9992D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306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C7562-7047-4099-811F-A5AEF9992D7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A-Axial</a:t>
            </a:r>
            <a:r>
              <a:rPr lang="en-US" baseline="0" dirty="0" smtClean="0"/>
              <a:t> compression force; B- Hyperextension injury; C- Hyperflexion injury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C7562-7047-4099-811F-A5AEF9992D7A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C7562-7047-4099-811F-A5AEF9992D7A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12/1/2011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12/1/2011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12/1/2011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12/1/2011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12/1/2011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12/1/2011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12/1/2011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612B1-722F-41B7-B126-09CE4E8F366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9240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SUBAXIAL CERVICAL SPINE TRAUMA- DIAGNOSIS AND MANAGEMENT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en-US" i="1" u="sng" dirty="0" smtClean="0"/>
              <a:t>AO SPINE</a:t>
            </a:r>
          </a:p>
          <a:p>
            <a:r>
              <a:rPr lang="en-US" i="1" u="sng" dirty="0" smtClean="0"/>
              <a:t>SLIC</a:t>
            </a:r>
          </a:p>
          <a:p>
            <a:r>
              <a:rPr lang="en-US" u="sng" dirty="0" smtClean="0"/>
              <a:t>Allen</a:t>
            </a:r>
            <a:endParaRPr lang="en-US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 spine classification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Based on 2 column concept of Nicolle and </a:t>
            </a:r>
            <a:r>
              <a:rPr lang="en-US" dirty="0" err="1" smtClean="0"/>
              <a:t>Holdsworth</a:t>
            </a:r>
            <a:r>
              <a:rPr lang="en-US" dirty="0" smtClean="0"/>
              <a:t>.</a:t>
            </a:r>
          </a:p>
          <a:p>
            <a:r>
              <a:rPr lang="en-US" dirty="0" smtClean="0"/>
              <a:t>Similar to the ones of </a:t>
            </a:r>
            <a:r>
              <a:rPr lang="en-US" dirty="0" err="1" smtClean="0"/>
              <a:t>thoraco</a:t>
            </a:r>
            <a:r>
              <a:rPr lang="en-US" dirty="0" smtClean="0"/>
              <a:t>-lumbar injuries</a:t>
            </a:r>
          </a:p>
          <a:p>
            <a:r>
              <a:rPr lang="en-US" dirty="0" smtClean="0"/>
              <a:t>3 types- based on fundamental injury patterns</a:t>
            </a:r>
          </a:p>
          <a:p>
            <a:pPr lvl="1"/>
            <a:r>
              <a:rPr lang="en-US" dirty="0" smtClean="0"/>
              <a:t>A- vertebral body compression</a:t>
            </a:r>
          </a:p>
          <a:p>
            <a:pPr lvl="1"/>
            <a:r>
              <a:rPr lang="en-US" dirty="0" smtClean="0"/>
              <a:t>B- anterior and posterior element with distraction</a:t>
            </a:r>
          </a:p>
          <a:p>
            <a:pPr lvl="1"/>
            <a:r>
              <a:rPr lang="en-US" dirty="0" smtClean="0"/>
              <a:t>C- anterior and posterior element with rotation</a:t>
            </a:r>
          </a:p>
          <a:p>
            <a:r>
              <a:rPr lang="en-US" dirty="0" smtClean="0"/>
              <a:t>Each type has 3 groups with 3 sub groups</a:t>
            </a:r>
          </a:p>
          <a:p>
            <a:r>
              <a:rPr lang="en-US" dirty="0" smtClean="0"/>
              <a:t>Isolated spinous/ transverse process # not considered.</a:t>
            </a:r>
          </a:p>
          <a:p>
            <a:r>
              <a:rPr lang="en-US" dirty="0" smtClean="0"/>
              <a:t>Type B and type C injuries are the dominating cervical spinal injuries.</a:t>
            </a:r>
          </a:p>
          <a:p>
            <a:r>
              <a:rPr lang="en-US" dirty="0" smtClean="0"/>
              <a:t>The severity in terms of instability of the injuries as well as the rate of neurological deficits does not continuously increase from A to C in the cervical spine as it does in the </a:t>
            </a:r>
            <a:r>
              <a:rPr lang="en-US" dirty="0" err="1" smtClean="0"/>
              <a:t>thoracolumbar</a:t>
            </a:r>
            <a:r>
              <a:rPr lang="en-US" dirty="0" smtClean="0"/>
              <a:t> spine.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 A (Compression) Fractures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Axial compression with or without flexion.</a:t>
            </a:r>
          </a:p>
          <a:p>
            <a:r>
              <a:rPr lang="en-US" dirty="0" smtClean="0"/>
              <a:t>Height of vertebral body (anterior column) reduced.</a:t>
            </a:r>
          </a:p>
          <a:p>
            <a:r>
              <a:rPr lang="en-US" dirty="0" smtClean="0"/>
              <a:t>Shortening of the anterior column</a:t>
            </a:r>
          </a:p>
          <a:p>
            <a:r>
              <a:rPr lang="en-US" dirty="0" smtClean="0"/>
              <a:t>Posterior </a:t>
            </a:r>
            <a:r>
              <a:rPr lang="en-US" dirty="0" err="1" smtClean="0"/>
              <a:t>ligamentous</a:t>
            </a:r>
            <a:r>
              <a:rPr lang="en-US" dirty="0" smtClean="0"/>
              <a:t> complex intact (flexion/extension x-rays, MRI).</a:t>
            </a:r>
          </a:p>
          <a:p>
            <a:r>
              <a:rPr lang="en-US" dirty="0" smtClean="0"/>
              <a:t>Translation in sagittal plane does not occur.</a:t>
            </a:r>
          </a:p>
          <a:p>
            <a:r>
              <a:rPr lang="en-US" dirty="0" smtClean="0"/>
              <a:t>Rare in comparison to the thoracic and lumbar spine.</a:t>
            </a:r>
          </a:p>
          <a:p>
            <a:r>
              <a:rPr lang="en-US" dirty="0" smtClean="0"/>
              <a:t>Posterior elements’ disruption to be always ruled out so as to classify as type A injury.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A1- Impaction #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Deformation of the vertebral body is due to compression of the </a:t>
            </a:r>
            <a:r>
              <a:rPr lang="en-US" dirty="0" err="1" smtClean="0"/>
              <a:t>cancellous</a:t>
            </a:r>
            <a:r>
              <a:rPr lang="en-US" dirty="0" smtClean="0"/>
              <a:t> bone rather than to fragmentation. </a:t>
            </a:r>
          </a:p>
          <a:p>
            <a:r>
              <a:rPr lang="en-US" dirty="0" smtClean="0"/>
              <a:t>Posterior column is intact. </a:t>
            </a:r>
          </a:p>
          <a:p>
            <a:r>
              <a:rPr lang="en-US" dirty="0" smtClean="0"/>
              <a:t>Narrowing of the spinal canal does not occur.</a:t>
            </a:r>
          </a:p>
          <a:p>
            <a:r>
              <a:rPr lang="en-US" dirty="0" smtClean="0"/>
              <a:t>Injuries are stable. </a:t>
            </a:r>
          </a:p>
          <a:p>
            <a:r>
              <a:rPr lang="en-US" dirty="0" smtClean="0"/>
              <a:t>Posterior vertebral body wall is intact.</a:t>
            </a:r>
          </a:p>
          <a:p>
            <a:r>
              <a:rPr lang="en-US" dirty="0" smtClean="0"/>
              <a:t>Neurological deficit is very rare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762000" y="990600"/>
            <a:ext cx="7467600" cy="50165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 smtClean="0"/>
              <a:t>A1.1 end-plate impaction</a:t>
            </a:r>
          </a:p>
          <a:p>
            <a:pPr marL="457200" lvl="1" indent="0">
              <a:buNone/>
            </a:pPr>
            <a:r>
              <a:rPr lang="en-US" dirty="0" smtClean="0"/>
              <a:t>A1.2- wedge impaction</a:t>
            </a:r>
          </a:p>
          <a:p>
            <a:pPr lvl="2"/>
            <a:r>
              <a:rPr lang="en-US" dirty="0" smtClean="0"/>
              <a:t>Superior wedge impaction </a:t>
            </a:r>
          </a:p>
          <a:p>
            <a:pPr lvl="2"/>
            <a:r>
              <a:rPr lang="en-US" dirty="0" smtClean="0"/>
              <a:t>Lateral wedge impaction </a:t>
            </a:r>
          </a:p>
          <a:p>
            <a:pPr lvl="2"/>
            <a:r>
              <a:rPr lang="en-US" dirty="0" smtClean="0"/>
              <a:t>Inferior wedge impaction</a:t>
            </a:r>
          </a:p>
          <a:p>
            <a:pPr marL="457200" lvl="1" indent="0">
              <a:buNone/>
            </a:pPr>
            <a:r>
              <a:rPr lang="en-US" dirty="0" smtClean="0"/>
              <a:t>A1.3-Vertebral collapse fracture.</a:t>
            </a:r>
          </a:p>
          <a:p>
            <a:r>
              <a:rPr lang="en-US" dirty="0" smtClean="0"/>
              <a:t>Rare in cervical spine.</a:t>
            </a:r>
          </a:p>
          <a:p>
            <a:r>
              <a:rPr lang="en-US" dirty="0" smtClean="0"/>
              <a:t>No </a:t>
            </a:r>
            <a:r>
              <a:rPr lang="en-US" dirty="0" err="1" smtClean="0"/>
              <a:t>subluxation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Posterior elements remain intact.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A2- split #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Vertebral body is split in the coronal or </a:t>
            </a:r>
            <a:r>
              <a:rPr lang="en-US" dirty="0" err="1" smtClean="0"/>
              <a:t>sagittal</a:t>
            </a:r>
            <a:r>
              <a:rPr lang="en-US" dirty="0" smtClean="0"/>
              <a:t> plane with a variable degree of dislocation of the main fragments. </a:t>
            </a:r>
          </a:p>
          <a:p>
            <a:r>
              <a:rPr lang="en-US" dirty="0" smtClean="0"/>
              <a:t>When the main fragments are significantly dislocated, the gap is filled with disc material which may result in a nonunion .</a:t>
            </a:r>
          </a:p>
          <a:p>
            <a:r>
              <a:rPr lang="en-US" dirty="0" smtClean="0"/>
              <a:t>Neurological deficit is uncommon</a:t>
            </a:r>
            <a:endParaRPr lang="en-US" b="1" dirty="0" smtClean="0"/>
          </a:p>
          <a:p>
            <a:r>
              <a:rPr lang="en-US" b="1" u="sng" dirty="0" smtClean="0"/>
              <a:t>The posterior column is not </a:t>
            </a:r>
            <a:r>
              <a:rPr lang="en-US" dirty="0" smtClean="0"/>
              <a:t>affected.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sz="3200" dirty="0" smtClean="0"/>
              <a:t>A2.1- </a:t>
            </a:r>
            <a:r>
              <a:rPr lang="en-US" sz="3200" dirty="0" err="1" smtClean="0"/>
              <a:t>Sagital</a:t>
            </a:r>
            <a:r>
              <a:rPr lang="en-US" sz="3200" dirty="0" smtClean="0"/>
              <a:t> split #</a:t>
            </a:r>
          </a:p>
          <a:p>
            <a:pPr marL="457200" lvl="1" indent="0">
              <a:buNone/>
            </a:pPr>
            <a:r>
              <a:rPr lang="en-US" sz="3200" dirty="0" smtClean="0"/>
              <a:t>A2.2- Coronal split#</a:t>
            </a:r>
          </a:p>
          <a:p>
            <a:pPr marL="457200" lvl="1" indent="0">
              <a:buNone/>
            </a:pPr>
            <a:r>
              <a:rPr lang="en-US" sz="3200" dirty="0" smtClean="0"/>
              <a:t>A2.3- Pincer #</a:t>
            </a:r>
          </a:p>
          <a:p>
            <a:r>
              <a:rPr lang="en-US" dirty="0" smtClean="0"/>
              <a:t>Pincer #- Coronal fracture with dislocation of main fragments</a:t>
            </a:r>
          </a:p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A3- Burst #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Vertebral body is partially or completely comminuted with a centrifugal extrusion of fragments. </a:t>
            </a:r>
          </a:p>
          <a:p>
            <a:r>
              <a:rPr lang="en-US" dirty="0" smtClean="0"/>
              <a:t>Fragments of the posterior wall are </a:t>
            </a:r>
            <a:r>
              <a:rPr lang="en-US" dirty="0" err="1" smtClean="0"/>
              <a:t>retropulsed</a:t>
            </a:r>
            <a:r>
              <a:rPr lang="en-US" dirty="0" smtClean="0"/>
              <a:t> into the spinal canal and may be the cause of neural injury. </a:t>
            </a:r>
          </a:p>
          <a:p>
            <a:r>
              <a:rPr lang="en-US" dirty="0" smtClean="0"/>
              <a:t>The posterior </a:t>
            </a:r>
            <a:r>
              <a:rPr lang="en-US" dirty="0" err="1" smtClean="0"/>
              <a:t>ligamentous</a:t>
            </a:r>
            <a:r>
              <a:rPr lang="en-US" dirty="0" smtClean="0"/>
              <a:t> complex is intact. </a:t>
            </a:r>
          </a:p>
          <a:p>
            <a:r>
              <a:rPr lang="en-US" dirty="0" smtClean="0"/>
              <a:t>Injury to the arch, if present, is always a vertical split through the lamina or spinous process.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85800"/>
            <a:ext cx="5867400" cy="5943600"/>
          </a:xfrm>
        </p:spPr>
        <p:txBody>
          <a:bodyPr>
            <a:noAutofit/>
          </a:bodyPr>
          <a:lstStyle/>
          <a:p>
            <a:r>
              <a:rPr lang="en-US" sz="1800" dirty="0" smtClean="0"/>
              <a:t>A3.1 incomplete burst fracture </a:t>
            </a:r>
          </a:p>
          <a:p>
            <a:pPr lvl="1"/>
            <a:r>
              <a:rPr lang="en-US" sz="1800" dirty="0" smtClean="0"/>
              <a:t>1. superior incomplete burst fracture </a:t>
            </a:r>
          </a:p>
          <a:p>
            <a:pPr lvl="1"/>
            <a:r>
              <a:rPr lang="en-US" sz="1800" dirty="0" smtClean="0"/>
              <a:t>2. lateral incomplete burst fracture </a:t>
            </a:r>
          </a:p>
          <a:p>
            <a:pPr lvl="1"/>
            <a:r>
              <a:rPr lang="en-US" sz="1800" dirty="0" smtClean="0"/>
              <a:t>3. inferior incomplete burst fracture </a:t>
            </a:r>
          </a:p>
          <a:p>
            <a:r>
              <a:rPr lang="en-US" sz="1800" dirty="0" smtClean="0"/>
              <a:t>A3.2 burst-split fracture </a:t>
            </a:r>
          </a:p>
          <a:p>
            <a:pPr lvl="1"/>
            <a:r>
              <a:rPr lang="en-US" sz="1800" dirty="0" smtClean="0"/>
              <a:t>1. superior burst-split fracture</a:t>
            </a:r>
          </a:p>
          <a:p>
            <a:pPr lvl="1"/>
            <a:r>
              <a:rPr lang="en-US" sz="1800" dirty="0" smtClean="0"/>
              <a:t>2. lateral burst-split fracture </a:t>
            </a:r>
          </a:p>
          <a:p>
            <a:pPr lvl="1"/>
            <a:r>
              <a:rPr lang="en-US" sz="1800" dirty="0" smtClean="0"/>
              <a:t>3. inferior burst-split fracture</a:t>
            </a:r>
          </a:p>
          <a:p>
            <a:r>
              <a:rPr lang="en-US" sz="1800" dirty="0" smtClean="0"/>
              <a:t>A3.3 complete burst fracture</a:t>
            </a:r>
          </a:p>
          <a:p>
            <a:pPr lvl="1"/>
            <a:r>
              <a:rPr lang="en-US" sz="1800" dirty="0" smtClean="0"/>
              <a:t>1. pincer burst fracture </a:t>
            </a:r>
          </a:p>
          <a:p>
            <a:pPr lvl="1"/>
            <a:r>
              <a:rPr lang="en-US" sz="1800" dirty="0" smtClean="0"/>
              <a:t>2. complete flexion burst fracture </a:t>
            </a:r>
          </a:p>
          <a:p>
            <a:pPr lvl="1"/>
            <a:r>
              <a:rPr lang="en-US" sz="1800" dirty="0" smtClean="0"/>
              <a:t>3. complete axial burst fracture</a:t>
            </a:r>
          </a:p>
          <a:p>
            <a:r>
              <a:rPr lang="en-US" sz="1800" dirty="0" smtClean="0"/>
              <a:t>Pathognomonic feature-</a:t>
            </a:r>
          </a:p>
          <a:p>
            <a:pPr lvl="1"/>
            <a:r>
              <a:rPr lang="en-US" sz="1800" dirty="0" smtClean="0"/>
              <a:t>Broken, shortened posterior wall and  </a:t>
            </a:r>
          </a:p>
          <a:p>
            <a:pPr lvl="1"/>
            <a:r>
              <a:rPr lang="en-US" sz="1800" dirty="0" smtClean="0"/>
              <a:t>Subsequent narrowing of the spinal canal often combined with a neurological deficit. </a:t>
            </a:r>
          </a:p>
          <a:p>
            <a:pPr lvl="1"/>
            <a:r>
              <a:rPr lang="en-US" sz="1800" dirty="0" smtClean="0"/>
              <a:t>Disc also usually involved.</a:t>
            </a:r>
            <a:endParaRPr lang="en-US" sz="18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-3352800"/>
            <a:ext cx="1258417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6764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TYPE B INJURIES—ANTERIOR AND POSTERIOR ELEMENT</a:t>
            </a:r>
            <a:br>
              <a:rPr lang="en-US" sz="3200" dirty="0" smtClean="0"/>
            </a:br>
            <a:r>
              <a:rPr lang="en-US" sz="3200" dirty="0" smtClean="0"/>
              <a:t>INJURY WITH DISTRACTION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Account for almost half of all injuries</a:t>
            </a:r>
          </a:p>
          <a:p>
            <a:r>
              <a:rPr lang="en-US" dirty="0" smtClean="0"/>
              <a:t>B component of an injury has to be looked carefully because it changes the prognosis dramatically</a:t>
            </a:r>
          </a:p>
          <a:p>
            <a:r>
              <a:rPr lang="en-US" dirty="0" smtClean="0"/>
              <a:t>Typical features:</a:t>
            </a:r>
          </a:p>
          <a:p>
            <a:pPr lvl="1"/>
            <a:r>
              <a:rPr lang="en-US" b="1" dirty="0" smtClean="0"/>
              <a:t>Transverse</a:t>
            </a:r>
            <a:r>
              <a:rPr lang="en-US" dirty="0" smtClean="0"/>
              <a:t> disruption of one or both spinal columns initiated by flexion-distraction (posterior) or hyperextension (anterior).</a:t>
            </a:r>
            <a:endParaRPr lang="en-US" dirty="0"/>
          </a:p>
          <a:p>
            <a:pPr lvl="1"/>
            <a:r>
              <a:rPr lang="en-US" dirty="0" smtClean="0"/>
              <a:t>Translation dislocation in the </a:t>
            </a:r>
            <a:r>
              <a:rPr lang="en-US" b="1" dirty="0" smtClean="0"/>
              <a:t>sagittal direction.</a:t>
            </a:r>
          </a:p>
          <a:p>
            <a:r>
              <a:rPr lang="en-US" dirty="0" smtClean="0"/>
              <a:t>The main criterion is a transverse disruption of one or both spinal columns.</a:t>
            </a:r>
          </a:p>
          <a:p>
            <a:r>
              <a:rPr lang="en-US" dirty="0" smtClean="0"/>
              <a:t>Flexion/distraction initiates posterior disruption and elongation (B1 and B2) </a:t>
            </a:r>
          </a:p>
          <a:p>
            <a:r>
              <a:rPr lang="en-US" dirty="0" smtClean="0"/>
              <a:t>Hyperextension with or without </a:t>
            </a:r>
            <a:r>
              <a:rPr lang="en-US" dirty="0" err="1" smtClean="0"/>
              <a:t>anteroposterior</a:t>
            </a:r>
            <a:r>
              <a:rPr lang="en-US" dirty="0" smtClean="0"/>
              <a:t> shear causes anterior disruption and elongation (B3).</a:t>
            </a:r>
          </a:p>
          <a:p>
            <a:r>
              <a:rPr lang="en-US" dirty="0" smtClean="0"/>
              <a:t>In B1 and B2 injuries, the anterior lesion may be through the disc or a type A fracture of the vertebral body.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143000" y="1676400"/>
            <a:ext cx="3886200" cy="4525963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dirty="0"/>
              <a:t>3</a:t>
            </a:r>
            <a:r>
              <a:rPr lang="en-US" dirty="0" smtClean="0"/>
              <a:t> columns- Anterior, middle  and Posterior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Anterior</a:t>
            </a:r>
            <a:r>
              <a:rPr lang="en-US" dirty="0" smtClean="0"/>
              <a:t>- ALL, Anterior 2/3 rd body &amp; disc.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Middle</a:t>
            </a:r>
            <a:r>
              <a:rPr lang="en-US" dirty="0" smtClean="0"/>
              <a:t>- Posterior 1/3</a:t>
            </a:r>
            <a:r>
              <a:rPr lang="en-US" baseline="30000" dirty="0" smtClean="0"/>
              <a:t>rd</a:t>
            </a:r>
            <a:r>
              <a:rPr lang="en-US" dirty="0" smtClean="0"/>
              <a:t> of body &amp; disc, PLL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Posterior</a:t>
            </a:r>
            <a:r>
              <a:rPr lang="en-US" dirty="0" smtClean="0"/>
              <a:t>- Pedicle, lamina, facet, transverse process, spinous process, Ligaments- </a:t>
            </a:r>
            <a:r>
              <a:rPr lang="en-US" dirty="0" err="1" smtClean="0"/>
              <a:t>interspinous</a:t>
            </a:r>
            <a:r>
              <a:rPr lang="en-US" dirty="0" smtClean="0"/>
              <a:t>, lig.flavum</a:t>
            </a:r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Articulations</a:t>
            </a:r>
            <a:r>
              <a:rPr lang="en-US" dirty="0" smtClean="0"/>
              <a:t>- Disc-vertebral  body, Uncovertebral , Zygapophyseal joints. </a:t>
            </a:r>
            <a:endParaRPr lang="en-US" dirty="0"/>
          </a:p>
        </p:txBody>
      </p:sp>
      <p:pic>
        <p:nvPicPr>
          <p:cNvPr id="4102" name="Picture 6" descr="C:\Users\ADMIN\Pictures\cervical spine\X-rays\normal latera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676400"/>
            <a:ext cx="1828800" cy="3886200"/>
          </a:xfrm>
          <a:prstGeom prst="rect">
            <a:avLst/>
          </a:prstGeom>
          <a:noFill/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Group B1- Posterior disruption primarily </a:t>
            </a:r>
            <a:r>
              <a:rPr lang="en-US" sz="3200" dirty="0" err="1" smtClean="0"/>
              <a:t>ligamentous</a:t>
            </a:r>
            <a:r>
              <a:rPr lang="en-US" sz="3200" dirty="0" smtClean="0"/>
              <a:t> (Flexion distraction injuries)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Leading feature is disruption of the posterior </a:t>
            </a:r>
            <a:r>
              <a:rPr lang="en-US" dirty="0" err="1" smtClean="0"/>
              <a:t>ligamentous</a:t>
            </a:r>
            <a:r>
              <a:rPr lang="en-US" dirty="0" smtClean="0"/>
              <a:t> complex with bilateral </a:t>
            </a:r>
            <a:r>
              <a:rPr lang="en-US" dirty="0" err="1" smtClean="0"/>
              <a:t>subluxation</a:t>
            </a:r>
            <a:r>
              <a:rPr lang="en-US" dirty="0" smtClean="0"/>
              <a:t>, dislocation, or facet fracture.</a:t>
            </a:r>
          </a:p>
          <a:p>
            <a:r>
              <a:rPr lang="en-US" dirty="0" smtClean="0"/>
              <a:t>Pure flexion-</a:t>
            </a:r>
            <a:r>
              <a:rPr lang="en-US" dirty="0" err="1" smtClean="0"/>
              <a:t>subluxations</a:t>
            </a:r>
            <a:r>
              <a:rPr lang="en-US" dirty="0" smtClean="0"/>
              <a:t> are only unstable in flexion, whereas pure dislocations are unstable in flexion and shear.</a:t>
            </a:r>
          </a:p>
          <a:p>
            <a:r>
              <a:rPr lang="en-US" dirty="0" smtClean="0"/>
              <a:t>Neurological deficit is frequent and caused by translational displacement and/or vertebral body fragments </a:t>
            </a:r>
            <a:r>
              <a:rPr lang="en-US" dirty="0" err="1" smtClean="0"/>
              <a:t>retropulsed</a:t>
            </a:r>
            <a:r>
              <a:rPr lang="en-US" dirty="0" smtClean="0"/>
              <a:t> into the spinal canal.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914400" y="1481138"/>
            <a:ext cx="7924800" cy="452596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B1.1- With transverse disruption of the disc</a:t>
            </a:r>
          </a:p>
          <a:p>
            <a:pPr lvl="1"/>
            <a:r>
              <a:rPr lang="en-US" dirty="0" smtClean="0"/>
              <a:t>1. Flexion </a:t>
            </a:r>
            <a:r>
              <a:rPr lang="en-US" dirty="0" err="1" smtClean="0"/>
              <a:t>subluxation</a:t>
            </a:r>
            <a:endParaRPr lang="en-US" dirty="0" smtClean="0"/>
          </a:p>
          <a:p>
            <a:pPr lvl="1"/>
            <a:r>
              <a:rPr lang="en-US" dirty="0" smtClean="0"/>
              <a:t>2. Anterior dislocation</a:t>
            </a:r>
          </a:p>
          <a:p>
            <a:pPr lvl="1"/>
            <a:r>
              <a:rPr lang="en-US" dirty="0" smtClean="0"/>
              <a:t>3. Flexion subluxation/ anterior dislocation with # of articular process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B1.2- With type A # of vertebral body</a:t>
            </a:r>
          </a:p>
          <a:p>
            <a:pPr lvl="1"/>
            <a:r>
              <a:rPr lang="en-US" dirty="0" smtClean="0"/>
              <a:t>1. Flexion </a:t>
            </a:r>
            <a:r>
              <a:rPr lang="en-US" dirty="0" err="1" smtClean="0"/>
              <a:t>subluxation</a:t>
            </a:r>
            <a:r>
              <a:rPr lang="en-US" dirty="0" smtClean="0"/>
              <a:t> with type A # of body</a:t>
            </a:r>
          </a:p>
          <a:p>
            <a:pPr lvl="1"/>
            <a:r>
              <a:rPr lang="en-US" dirty="0" smtClean="0"/>
              <a:t>2. Anterior dislocation with type A # of body</a:t>
            </a:r>
          </a:p>
          <a:p>
            <a:pPr lvl="1"/>
            <a:r>
              <a:rPr lang="en-US" dirty="0" smtClean="0"/>
              <a:t>3. Flexion </a:t>
            </a:r>
            <a:r>
              <a:rPr lang="en-US" dirty="0" err="1" smtClean="0"/>
              <a:t>subluxation</a:t>
            </a:r>
            <a:r>
              <a:rPr lang="en-US" dirty="0" smtClean="0"/>
              <a:t>/ anterior dislocation with # </a:t>
            </a:r>
            <a:r>
              <a:rPr lang="en-US" dirty="0" err="1" smtClean="0"/>
              <a:t>articular</a:t>
            </a:r>
            <a:r>
              <a:rPr lang="en-US" dirty="0" smtClean="0"/>
              <a:t> process and type A # of body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Group B2- Posterior disruption primarily osseous (flexion-distraction injuries)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B2.1 transverse bi-column fracture (channel fracture)</a:t>
            </a:r>
          </a:p>
          <a:p>
            <a:r>
              <a:rPr lang="en-US" dirty="0" smtClean="0"/>
              <a:t>B2.2 with disruption of the disc</a:t>
            </a:r>
          </a:p>
          <a:p>
            <a:pPr lvl="1"/>
            <a:r>
              <a:rPr lang="en-US" dirty="0" smtClean="0"/>
              <a:t>.1 disruption through the pedicle and disc</a:t>
            </a:r>
          </a:p>
          <a:p>
            <a:pPr lvl="1"/>
            <a:r>
              <a:rPr lang="en-US" dirty="0" smtClean="0"/>
              <a:t>.2 disruption through the pars </a:t>
            </a:r>
            <a:r>
              <a:rPr lang="en-US" dirty="0" err="1" smtClean="0"/>
              <a:t>interarticularis</a:t>
            </a:r>
            <a:r>
              <a:rPr lang="en-US" dirty="0" smtClean="0"/>
              <a:t> and disc (flexion </a:t>
            </a:r>
            <a:r>
              <a:rPr lang="en-US" dirty="0" err="1" smtClean="0"/>
              <a:t>spondylolysis</a:t>
            </a:r>
            <a:r>
              <a:rPr lang="en-US" dirty="0" smtClean="0"/>
              <a:t>)</a:t>
            </a:r>
          </a:p>
          <a:p>
            <a:r>
              <a:rPr lang="en-US" dirty="0" smtClean="0"/>
              <a:t>B2.3 with type A fracture of the vertebral body</a:t>
            </a:r>
          </a:p>
          <a:p>
            <a:pPr lvl="1"/>
            <a:r>
              <a:rPr lang="en-US" dirty="0" smtClean="0"/>
              <a:t>.1 fracture through the pedicle and type A fracture</a:t>
            </a:r>
          </a:p>
          <a:p>
            <a:pPr lvl="1"/>
            <a:r>
              <a:rPr lang="en-US" dirty="0" smtClean="0"/>
              <a:t>.2 fracture through the pars </a:t>
            </a:r>
            <a:r>
              <a:rPr lang="en-US" dirty="0" err="1" smtClean="0"/>
              <a:t>interarticularis</a:t>
            </a:r>
            <a:r>
              <a:rPr lang="en-US" dirty="0" smtClean="0"/>
              <a:t> (flexion </a:t>
            </a:r>
            <a:r>
              <a:rPr lang="en-US" dirty="0" err="1" smtClean="0"/>
              <a:t>spondylolysis</a:t>
            </a:r>
            <a:r>
              <a:rPr lang="en-US" dirty="0" smtClean="0"/>
              <a:t>) and type A fracture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Group B3-anterior disruption through the disc (hypertension-shear injuries)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B3.1 hyperextension-</a:t>
            </a:r>
            <a:r>
              <a:rPr lang="en-US" dirty="0" err="1" smtClean="0"/>
              <a:t>subluxation</a:t>
            </a:r>
            <a:endParaRPr lang="en-US" dirty="0" smtClean="0"/>
          </a:p>
          <a:p>
            <a:pPr lvl="1"/>
            <a:r>
              <a:rPr lang="en-US" dirty="0" smtClean="0"/>
              <a:t>.1 without injury of the posterior column</a:t>
            </a:r>
          </a:p>
          <a:p>
            <a:pPr lvl="1"/>
            <a:r>
              <a:rPr lang="en-US" dirty="0" smtClean="0"/>
              <a:t>.2 with injury of the posterior column</a:t>
            </a:r>
          </a:p>
          <a:p>
            <a:r>
              <a:rPr lang="en-US" dirty="0" smtClean="0"/>
              <a:t>B3.2 hyperextension </a:t>
            </a:r>
            <a:r>
              <a:rPr lang="en-US" dirty="0" err="1" smtClean="0"/>
              <a:t>spondylolysis</a:t>
            </a:r>
            <a:endParaRPr lang="en-US" dirty="0" smtClean="0"/>
          </a:p>
          <a:p>
            <a:r>
              <a:rPr lang="en-US" dirty="0" smtClean="0"/>
              <a:t>B3.3 posterior dislocation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Type C- Anterior and posterior element injury with rotation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Rotational displacement.</a:t>
            </a:r>
          </a:p>
          <a:p>
            <a:r>
              <a:rPr lang="en-US" dirty="0" smtClean="0"/>
              <a:t> Translational displacement in the coronal plane (pathognomonic).</a:t>
            </a:r>
          </a:p>
          <a:p>
            <a:r>
              <a:rPr lang="en-US" dirty="0" smtClean="0"/>
              <a:t> Unilateral fractures of </a:t>
            </a:r>
            <a:r>
              <a:rPr lang="en-US" dirty="0" err="1" smtClean="0"/>
              <a:t>articular</a:t>
            </a:r>
            <a:r>
              <a:rPr lang="en-US" dirty="0" smtClean="0"/>
              <a:t> and transverse processes.</a:t>
            </a:r>
          </a:p>
          <a:p>
            <a:r>
              <a:rPr lang="en-US" dirty="0" smtClean="0"/>
              <a:t>Lateral avulsion fractures of the end plate.</a:t>
            </a:r>
          </a:p>
          <a:p>
            <a:r>
              <a:rPr lang="en-US" dirty="0" smtClean="0"/>
              <a:t>Account for 40% of all injuries in the lower cervical spine.</a:t>
            </a:r>
          </a:p>
          <a:p>
            <a:r>
              <a:rPr lang="en-US" dirty="0" smtClean="0"/>
              <a:t>Therefore have a significant clinical importance.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Group C1: type A (compression) injuries with rotation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Very rare injuries.</a:t>
            </a:r>
          </a:p>
          <a:p>
            <a:r>
              <a:rPr lang="en-US" dirty="0" smtClean="0"/>
              <a:t>C1.1 rotational wedge fracture</a:t>
            </a:r>
          </a:p>
          <a:p>
            <a:endParaRPr lang="en-US" dirty="0" smtClean="0"/>
          </a:p>
          <a:p>
            <a:r>
              <a:rPr lang="en-US" dirty="0" smtClean="0"/>
              <a:t>C1.2 rotational split fracture</a:t>
            </a:r>
          </a:p>
          <a:p>
            <a:pPr lvl="1"/>
            <a:r>
              <a:rPr lang="en-US" dirty="0" smtClean="0"/>
              <a:t>.1 rotational sagittal split fracture</a:t>
            </a:r>
          </a:p>
          <a:p>
            <a:pPr lvl="1"/>
            <a:r>
              <a:rPr lang="en-US" dirty="0" smtClean="0"/>
              <a:t>.2 rotational coronal split fracture</a:t>
            </a:r>
          </a:p>
          <a:p>
            <a:pPr lvl="1"/>
            <a:r>
              <a:rPr lang="en-US" dirty="0" smtClean="0"/>
              <a:t>.3 rotational pincer split fracture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C1.3 vertebral body separation (rotational burst fracture)</a:t>
            </a:r>
          </a:p>
          <a:p>
            <a:pPr lvl="1"/>
            <a:r>
              <a:rPr lang="en-US" dirty="0" smtClean="0"/>
              <a:t>.1 incomplete rotational burst fracture</a:t>
            </a:r>
          </a:p>
          <a:p>
            <a:pPr lvl="1"/>
            <a:r>
              <a:rPr lang="en-US" dirty="0" smtClean="0"/>
              <a:t>.2 rotational burst-split fracture</a:t>
            </a:r>
          </a:p>
          <a:p>
            <a:pPr lvl="1"/>
            <a:r>
              <a:rPr lang="en-US" dirty="0" smtClean="0"/>
              <a:t>.3 complete rotational burst fracture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Group C2: Type B injuries with rotation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C2.1- B1 injury with rotation (flexion-distraction injury with rotation)</a:t>
            </a:r>
          </a:p>
          <a:p>
            <a:r>
              <a:rPr lang="en-US" dirty="0" smtClean="0"/>
              <a:t>C2.2- B2 injury with rotation (flexion-distraction injury with rotation)</a:t>
            </a:r>
          </a:p>
          <a:p>
            <a:r>
              <a:rPr lang="en-US" dirty="0" smtClean="0"/>
              <a:t>C2.3- B3 injury with rotation (hyperextension-shear injury with rotation)</a:t>
            </a:r>
          </a:p>
          <a:p>
            <a:r>
              <a:rPr lang="en-US" dirty="0" smtClean="0"/>
              <a:t>Flexion-rotation dislocation, unilateral facet interlocking, or dislocation are other commonly used terms for these—in most cases relatively stable—injuries.</a:t>
            </a:r>
          </a:p>
          <a:p>
            <a:r>
              <a:rPr lang="en-US" dirty="0" smtClean="0"/>
              <a:t>Radiologic signs: </a:t>
            </a:r>
          </a:p>
          <a:p>
            <a:pPr lvl="1"/>
            <a:r>
              <a:rPr lang="en-US" dirty="0" smtClean="0"/>
              <a:t>3–4 mm </a:t>
            </a:r>
            <a:r>
              <a:rPr lang="en-US" dirty="0" err="1" smtClean="0"/>
              <a:t>subluxation</a:t>
            </a:r>
            <a:r>
              <a:rPr lang="en-US" dirty="0" smtClean="0"/>
              <a:t> of the vertebral body </a:t>
            </a:r>
          </a:p>
          <a:p>
            <a:pPr lvl="1"/>
            <a:r>
              <a:rPr lang="en-US" dirty="0" smtClean="0"/>
              <a:t>Abrupt change in the width of the </a:t>
            </a:r>
            <a:r>
              <a:rPr lang="en-US" dirty="0" err="1" smtClean="0"/>
              <a:t>interlaminar</a:t>
            </a:r>
            <a:r>
              <a:rPr lang="en-US" dirty="0" smtClean="0"/>
              <a:t> space.</a:t>
            </a:r>
          </a:p>
          <a:p>
            <a:pPr lvl="1"/>
            <a:r>
              <a:rPr lang="en-US" dirty="0" smtClean="0"/>
              <a:t>Alignment of the spinous processes may be impaired.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Group C3- Rotation shear injuries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unstable injuries.</a:t>
            </a:r>
          </a:p>
          <a:p>
            <a:r>
              <a:rPr lang="en-US" dirty="0" smtClean="0"/>
              <a:t>C3.1 slice fracture</a:t>
            </a:r>
          </a:p>
          <a:p>
            <a:r>
              <a:rPr lang="en-US" dirty="0" smtClean="0"/>
              <a:t>C3.2 oblique fracture</a:t>
            </a:r>
          </a:p>
          <a:p>
            <a:r>
              <a:rPr lang="en-US" dirty="0" smtClean="0"/>
              <a:t>C3.3 Complete separation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4294967295"/>
          </p:nvPr>
        </p:nvSpPr>
        <p:spPr>
          <a:xfrm>
            <a:off x="152400" y="152400"/>
            <a:ext cx="9144000" cy="5943600"/>
          </a:xfrm>
        </p:spPr>
        <p:txBody>
          <a:bodyPr>
            <a:noAutofit/>
          </a:bodyPr>
          <a:lstStyle/>
          <a:p>
            <a:r>
              <a:rPr lang="en-US" sz="1400" b="1" dirty="0" smtClean="0"/>
              <a:t>Table 1. Subaxial Injury Classification (SLIC) Scale</a:t>
            </a:r>
          </a:p>
          <a:p>
            <a:r>
              <a:rPr lang="en-US" sz="1400" b="1" dirty="0" smtClean="0"/>
              <a:t>                                                                                    Points</a:t>
            </a:r>
          </a:p>
          <a:p>
            <a:r>
              <a:rPr lang="en-US" sz="1400" b="1" i="1" dirty="0" smtClean="0"/>
              <a:t>Morphology</a:t>
            </a:r>
          </a:p>
          <a:p>
            <a:r>
              <a:rPr lang="en-US" sz="1400" dirty="0" smtClean="0"/>
              <a:t>No abnormality                                                                0</a:t>
            </a:r>
          </a:p>
          <a:p>
            <a:r>
              <a:rPr lang="en-US" sz="1400" dirty="0" smtClean="0"/>
              <a:t>Compression, burst                                                       1,+ 1= 2</a:t>
            </a:r>
          </a:p>
          <a:p>
            <a:r>
              <a:rPr lang="fr-FR" sz="1400" dirty="0" smtClean="0"/>
              <a:t>Distraction (</a:t>
            </a:r>
            <a:r>
              <a:rPr lang="fr-FR" sz="1400" i="1" dirty="0" smtClean="0"/>
              <a:t>e.g., </a:t>
            </a:r>
            <a:r>
              <a:rPr lang="fr-FR" sz="1400" i="1" dirty="0" err="1" smtClean="0"/>
              <a:t>facet</a:t>
            </a:r>
            <a:r>
              <a:rPr lang="fr-FR" sz="1400" i="1" dirty="0" smtClean="0"/>
              <a:t> </a:t>
            </a:r>
            <a:r>
              <a:rPr lang="fr-FR" sz="1400" i="1" dirty="0" err="1" smtClean="0"/>
              <a:t>perch</a:t>
            </a:r>
            <a:r>
              <a:rPr lang="fr-FR" sz="1400" i="1" dirty="0" smtClean="0"/>
              <a:t>, </a:t>
            </a:r>
            <a:r>
              <a:rPr lang="fr-FR" sz="1400" i="1" dirty="0" err="1" smtClean="0"/>
              <a:t>hyperextension</a:t>
            </a:r>
            <a:r>
              <a:rPr lang="fr-FR" sz="1400" i="1" dirty="0" smtClean="0"/>
              <a:t>)                    3</a:t>
            </a:r>
          </a:p>
          <a:p>
            <a:r>
              <a:rPr lang="en-US" sz="1400" dirty="0" smtClean="0"/>
              <a:t>Rotation or translation (</a:t>
            </a:r>
            <a:r>
              <a:rPr lang="en-US" sz="1400" i="1" dirty="0" smtClean="0"/>
              <a:t>e.g., facet dislocation,</a:t>
            </a:r>
          </a:p>
          <a:p>
            <a:pPr>
              <a:buNone/>
            </a:pPr>
            <a:r>
              <a:rPr lang="en-US" sz="1400" dirty="0" smtClean="0"/>
              <a:t>         unstable teardrop or advanced stage</a:t>
            </a:r>
          </a:p>
          <a:p>
            <a:pPr>
              <a:buNone/>
            </a:pPr>
            <a:r>
              <a:rPr lang="en-US" sz="1400" dirty="0" smtClean="0"/>
              <a:t>          flexion compression injury)                                            4</a:t>
            </a:r>
          </a:p>
          <a:p>
            <a:r>
              <a:rPr lang="en-US" sz="1400" b="1" i="1" dirty="0" err="1" smtClean="0"/>
              <a:t>Discoligamentous</a:t>
            </a:r>
            <a:r>
              <a:rPr lang="en-US" sz="1400" b="1" i="1" dirty="0" smtClean="0"/>
              <a:t> complex</a:t>
            </a:r>
          </a:p>
          <a:p>
            <a:r>
              <a:rPr lang="en-US" sz="1400" b="1" i="1" dirty="0" smtClean="0"/>
              <a:t>  </a:t>
            </a:r>
            <a:r>
              <a:rPr lang="en-US" sz="1400" dirty="0" smtClean="0"/>
              <a:t>Intact                                                                                 0</a:t>
            </a:r>
          </a:p>
          <a:p>
            <a:r>
              <a:rPr lang="en-US" sz="1400" dirty="0" smtClean="0"/>
              <a:t>  Indeterminate (</a:t>
            </a:r>
            <a:r>
              <a:rPr lang="en-US" sz="1400" i="1" dirty="0" smtClean="0"/>
              <a:t>e.g., isolated </a:t>
            </a:r>
            <a:r>
              <a:rPr lang="en-US" sz="1400" i="1" dirty="0" err="1" smtClean="0"/>
              <a:t>interspinous</a:t>
            </a:r>
            <a:r>
              <a:rPr lang="en-US" sz="1400" i="1" dirty="0" smtClean="0"/>
              <a:t> </a:t>
            </a:r>
          </a:p>
          <a:p>
            <a:pPr>
              <a:buNone/>
            </a:pPr>
            <a:r>
              <a:rPr lang="en-US" sz="1400" i="1" dirty="0" smtClean="0"/>
              <a:t>                   </a:t>
            </a:r>
            <a:r>
              <a:rPr lang="en-US" sz="1400" dirty="0" smtClean="0"/>
              <a:t>widening, MRI signal change only)                           1</a:t>
            </a:r>
          </a:p>
          <a:p>
            <a:r>
              <a:rPr lang="en-US" sz="1400" dirty="0" smtClean="0"/>
              <a:t>Disrupted (</a:t>
            </a:r>
            <a:r>
              <a:rPr lang="en-US" sz="1400" i="1" dirty="0" smtClean="0"/>
              <a:t>e.g., widening of anterior disk</a:t>
            </a:r>
          </a:p>
          <a:p>
            <a:pPr>
              <a:buNone/>
            </a:pPr>
            <a:r>
              <a:rPr lang="en-US" sz="1400" dirty="0" smtClean="0"/>
              <a:t>       space, facet perch or dislocation)                                       2</a:t>
            </a:r>
          </a:p>
          <a:p>
            <a:r>
              <a:rPr lang="en-US" sz="1400" b="1" i="1" dirty="0" smtClean="0"/>
              <a:t>Neurological status</a:t>
            </a:r>
          </a:p>
          <a:p>
            <a:r>
              <a:rPr lang="en-US" sz="1400" dirty="0" smtClean="0"/>
              <a:t>    Intact                                                                                0 </a:t>
            </a:r>
          </a:p>
          <a:p>
            <a:r>
              <a:rPr lang="en-US" sz="1400" dirty="0" smtClean="0"/>
              <a:t>    Root injury                                                                       1</a:t>
            </a:r>
          </a:p>
          <a:p>
            <a:r>
              <a:rPr lang="en-US" sz="1400" dirty="0" smtClean="0"/>
              <a:t>    Complete cord injury                                                        2</a:t>
            </a:r>
          </a:p>
          <a:p>
            <a:r>
              <a:rPr lang="en-US" sz="1400" dirty="0" smtClean="0"/>
              <a:t>    Incomplete cord injury                                                      3</a:t>
            </a:r>
          </a:p>
          <a:p>
            <a:r>
              <a:rPr lang="en-US" sz="1400" dirty="0" smtClean="0"/>
              <a:t>    Continuous cord compression (</a:t>
            </a:r>
            <a:r>
              <a:rPr lang="en-US" sz="1400" dirty="0" err="1" smtClean="0"/>
              <a:t>neuro</a:t>
            </a:r>
            <a:r>
              <a:rPr lang="en-US" sz="1400" dirty="0" smtClean="0"/>
              <a:t> modifier</a:t>
            </a:r>
          </a:p>
          <a:p>
            <a:r>
              <a:rPr lang="en-US" sz="1400" dirty="0" smtClean="0"/>
              <a:t>      in the setting of a neurologic deficit)</a:t>
            </a:r>
            <a:r>
              <a:rPr lang="en-US" sz="1400" dirty="0"/>
              <a:t> </a:t>
            </a:r>
            <a:r>
              <a:rPr lang="en-US" sz="1400" dirty="0" smtClean="0"/>
              <a:t>                           +1</a:t>
            </a:r>
          </a:p>
          <a:p>
            <a:pPr>
              <a:buNone/>
            </a:pPr>
            <a:endParaRPr lang="en-US" sz="1400" dirty="0" smtClean="0"/>
          </a:p>
        </p:txBody>
      </p:sp>
      <p:graphicFrame>
        <p:nvGraphicFramePr>
          <p:cNvPr id="4" name="Diagram 3"/>
          <p:cNvGraphicFramePr/>
          <p:nvPr/>
        </p:nvGraphicFramePr>
        <p:xfrm>
          <a:off x="4800600" y="1371600"/>
          <a:ext cx="4114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ones to be operated?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Type A 2 injuries</a:t>
            </a:r>
          </a:p>
          <a:p>
            <a:pPr>
              <a:buNone/>
            </a:pPr>
            <a:r>
              <a:rPr lang="en-US" dirty="0" smtClean="0"/>
              <a:t>Type A 3 injuries</a:t>
            </a:r>
          </a:p>
          <a:p>
            <a:pPr>
              <a:buNone/>
            </a:pPr>
            <a:r>
              <a:rPr lang="en-US" dirty="0" smtClean="0"/>
              <a:t>Type B injuries</a:t>
            </a:r>
          </a:p>
          <a:p>
            <a:pPr>
              <a:buNone/>
            </a:pPr>
            <a:r>
              <a:rPr lang="en-US" dirty="0" smtClean="0"/>
              <a:t>Type C injuries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Cervical spine injuries	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Common cause of disability</a:t>
            </a:r>
          </a:p>
          <a:p>
            <a:r>
              <a:rPr lang="en-US" dirty="0" smtClean="0"/>
              <a:t>Incidence </a:t>
            </a:r>
          </a:p>
          <a:p>
            <a:pPr lvl="1"/>
            <a:r>
              <a:rPr lang="en-US" dirty="0" smtClean="0"/>
              <a:t>Spine without cord injury- 3%</a:t>
            </a:r>
          </a:p>
          <a:p>
            <a:pPr lvl="1"/>
            <a:r>
              <a:rPr lang="en-US" dirty="0" smtClean="0"/>
              <a:t>Cord without #- 0.7%</a:t>
            </a:r>
          </a:p>
          <a:p>
            <a:r>
              <a:rPr lang="en-US" dirty="0" smtClean="0"/>
              <a:t>Most commonly involves C5 and C6 levels.</a:t>
            </a:r>
          </a:p>
          <a:p>
            <a:r>
              <a:rPr lang="en-US" dirty="0" smtClean="0"/>
              <a:t>Primarily involves adolescents and young adults</a:t>
            </a:r>
          </a:p>
          <a:p>
            <a:r>
              <a:rPr lang="en-US" dirty="0" smtClean="0"/>
              <a:t>Males predominate.</a:t>
            </a:r>
          </a:p>
          <a:p>
            <a:r>
              <a:rPr lang="en-US" dirty="0" smtClean="0"/>
              <a:t>Most common causes- </a:t>
            </a:r>
          </a:p>
          <a:p>
            <a:pPr lvl="1"/>
            <a:r>
              <a:rPr lang="en-US" dirty="0" smtClean="0"/>
              <a:t>RTA, Fall, Penetrating trauma, Sports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Assess ABC</a:t>
            </a:r>
          </a:p>
          <a:p>
            <a:r>
              <a:rPr lang="en-US" dirty="0" smtClean="0"/>
              <a:t>Initial neck immobilization in a hard collar.</a:t>
            </a:r>
          </a:p>
          <a:p>
            <a:r>
              <a:rPr lang="en-US" dirty="0" smtClean="0"/>
              <a:t>Assess neurological status.</a:t>
            </a:r>
          </a:p>
          <a:p>
            <a:r>
              <a:rPr lang="en-US" dirty="0" smtClean="0"/>
              <a:t>Check for associated injuries.</a:t>
            </a:r>
          </a:p>
          <a:p>
            <a:r>
              <a:rPr lang="en-US" dirty="0" smtClean="0"/>
              <a:t>Role of steroids- Not a guideline (Only Class III evidence)</a:t>
            </a:r>
          </a:p>
          <a:p>
            <a:r>
              <a:rPr lang="en-US" dirty="0" smtClean="0"/>
              <a:t>Imaging- Digital X ray C-spine, NCCT spine+/- MRI</a:t>
            </a:r>
          </a:p>
          <a:p>
            <a:r>
              <a:rPr lang="en-US" dirty="0" smtClean="0"/>
              <a:t>Conservative v/s surgical management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treatment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 pain free patient with normal spinal function and a clinically stable spine</a:t>
            </a:r>
          </a:p>
          <a:p>
            <a:r>
              <a:rPr lang="en-US" dirty="0" smtClean="0"/>
              <a:t>The maintenance or recovery of neurological function by reduction and decompression of neural elements.</a:t>
            </a:r>
          </a:p>
          <a:p>
            <a:r>
              <a:rPr lang="en-US" dirty="0" smtClean="0"/>
              <a:t>Restoration of a physiological spinal alignment.</a:t>
            </a:r>
          </a:p>
          <a:p>
            <a:r>
              <a:rPr lang="en-US" dirty="0" smtClean="0"/>
              <a:t>A definite bony healing of a surgically fused spinal segment.</a:t>
            </a:r>
          </a:p>
          <a:p>
            <a:r>
              <a:rPr lang="en-US" dirty="0" smtClean="0"/>
              <a:t>An as short</a:t>
            </a:r>
            <a:r>
              <a:rPr lang="en-US" dirty="0"/>
              <a:t> </a:t>
            </a:r>
            <a:r>
              <a:rPr lang="en-US" dirty="0" smtClean="0"/>
              <a:t>as possible stabilization and fusion</a:t>
            </a:r>
          </a:p>
          <a:p>
            <a:r>
              <a:rPr lang="en-US" dirty="0" smtClean="0"/>
              <a:t>Number of segments involved in surgical management to be kept to a minimum.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Conservative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done in less severe deficits (ASIA D,E)</a:t>
            </a:r>
          </a:p>
          <a:p>
            <a:r>
              <a:rPr lang="en-US" dirty="0" smtClean="0"/>
              <a:t>Cervical traction</a:t>
            </a:r>
          </a:p>
          <a:p>
            <a:r>
              <a:rPr lang="en-US" dirty="0" smtClean="0"/>
              <a:t>Early mobilization (to prevent chest infections and bedsores)</a:t>
            </a:r>
          </a:p>
          <a:p>
            <a:r>
              <a:rPr lang="en-US" dirty="0" smtClean="0"/>
              <a:t>Physiotherapy (Limb and chest)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SURGICAL TREATMENT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Timing of surgery</a:t>
            </a:r>
          </a:p>
          <a:p>
            <a:r>
              <a:rPr lang="en-US" dirty="0" smtClean="0"/>
              <a:t>Type of surgery ( Anterior/ Posterior/ Combined)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of surgical intervention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No clear consensus yet.</a:t>
            </a:r>
          </a:p>
          <a:p>
            <a:r>
              <a:rPr lang="en-US" dirty="0" smtClean="0"/>
              <a:t>Currently no standards regarding the role and timing of decompression in acute SCI.</a:t>
            </a:r>
          </a:p>
          <a:p>
            <a:r>
              <a:rPr lang="en-US" dirty="0" smtClean="0"/>
              <a:t>For injuries of the cervical spine there is some evidence that neurological recovery improved when the dislocation was reduced as early as possible </a:t>
            </a:r>
          </a:p>
          <a:p>
            <a:pPr lvl="1"/>
            <a:r>
              <a:rPr lang="en-US" dirty="0" smtClean="0"/>
              <a:t>Indication, surgical technique and surgical results of 100 surgically treated # and #-dislocations of cervical spine. </a:t>
            </a:r>
            <a:r>
              <a:rPr lang="en-US" i="1" dirty="0" err="1" smtClean="0"/>
              <a:t>Clin</a:t>
            </a:r>
            <a:r>
              <a:rPr lang="en-US" i="1" dirty="0" smtClean="0"/>
              <a:t> </a:t>
            </a:r>
            <a:r>
              <a:rPr lang="en-US" i="1" dirty="0" err="1" smtClean="0"/>
              <a:t>Orthop</a:t>
            </a:r>
            <a:r>
              <a:rPr lang="en-US" i="1" dirty="0" smtClean="0"/>
              <a:t> </a:t>
            </a:r>
            <a:r>
              <a:rPr lang="en-US" i="1" dirty="0" err="1" smtClean="0"/>
              <a:t>Relat</a:t>
            </a:r>
            <a:r>
              <a:rPr lang="en-US" i="1" dirty="0" smtClean="0"/>
              <a:t> Res; (203):244–257.</a:t>
            </a:r>
          </a:p>
          <a:p>
            <a:r>
              <a:rPr lang="en-US" dirty="0" smtClean="0"/>
              <a:t>Currently no standards regarding the role and timing of decompression in acute SCI. 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Role of surgical decompression in patients with SCI is only supported by Class III and limited Class II evidence. </a:t>
            </a:r>
          </a:p>
          <a:p>
            <a:pPr lvl="1"/>
            <a:r>
              <a:rPr lang="en-US" dirty="0" smtClean="0"/>
              <a:t>J </a:t>
            </a:r>
            <a:r>
              <a:rPr lang="en-US" dirty="0" err="1" smtClean="0"/>
              <a:t>Neurosurg</a:t>
            </a:r>
            <a:r>
              <a:rPr lang="en-US" dirty="0" smtClean="0"/>
              <a:t>. 1999 Jul;91(1 </a:t>
            </a:r>
            <a:r>
              <a:rPr lang="en-US" dirty="0" err="1" smtClean="0"/>
              <a:t>Suppl</a:t>
            </a:r>
            <a:r>
              <a:rPr lang="en-US" dirty="0" smtClean="0"/>
              <a:t>):1-11.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Early treatment in acute central cord injuries</a:t>
            </a:r>
          </a:p>
          <a:p>
            <a:pPr lvl="1"/>
            <a:r>
              <a:rPr lang="en-US" dirty="0" smtClean="0"/>
              <a:t>Reasonable and safe to consider early surgical decompression (&lt;24 hrs) in patients with profound neurologic deficit (ASIA = C) and persistent spinal cord compression due to developmental cervical spinal canal </a:t>
            </a:r>
            <a:r>
              <a:rPr lang="en-US" dirty="0" err="1" smtClean="0"/>
              <a:t>stenosis</a:t>
            </a:r>
            <a:r>
              <a:rPr lang="en-US" dirty="0" smtClean="0"/>
              <a:t> without fracture or instability. </a:t>
            </a:r>
          </a:p>
          <a:p>
            <a:pPr lvl="2"/>
            <a:r>
              <a:rPr lang="en-US" dirty="0" smtClean="0"/>
              <a:t>Spine (</a:t>
            </a:r>
            <a:r>
              <a:rPr lang="en-US" dirty="0" err="1" smtClean="0"/>
              <a:t>Phila</a:t>
            </a:r>
            <a:r>
              <a:rPr lang="en-US" dirty="0" smtClean="0"/>
              <a:t> Pa 1976). 2010 Oct 1;35(21 </a:t>
            </a:r>
            <a:r>
              <a:rPr lang="en-US" dirty="0" err="1" smtClean="0"/>
              <a:t>Suppl</a:t>
            </a:r>
            <a:r>
              <a:rPr lang="en-US" dirty="0" smtClean="0"/>
              <a:t>):S180-6.</a:t>
            </a:r>
          </a:p>
          <a:p>
            <a:pPr lvl="1"/>
            <a:r>
              <a:rPr lang="en-US" dirty="0" smtClean="0"/>
              <a:t>Surgical intervention consisting of Open door </a:t>
            </a:r>
            <a:r>
              <a:rPr lang="en-US" dirty="0" err="1" smtClean="0"/>
              <a:t>expansile</a:t>
            </a:r>
            <a:r>
              <a:rPr lang="en-US" dirty="0" smtClean="0"/>
              <a:t> cervical </a:t>
            </a:r>
            <a:r>
              <a:rPr lang="en-US" dirty="0" err="1" smtClean="0"/>
              <a:t>laminoplasty</a:t>
            </a:r>
            <a:r>
              <a:rPr lang="en-US" dirty="0" smtClean="0"/>
              <a:t> can be safely applied in the subset of patients with ATCCS without instability who have significant cervical </a:t>
            </a:r>
            <a:r>
              <a:rPr lang="en-US" dirty="0" err="1" smtClean="0"/>
              <a:t>spondylosis</a:t>
            </a:r>
            <a:r>
              <a:rPr lang="en-US" dirty="0" smtClean="0"/>
              <a:t>/</a:t>
            </a:r>
            <a:r>
              <a:rPr lang="en-US" dirty="0" err="1" smtClean="0"/>
              <a:t>stenosis</a:t>
            </a:r>
            <a:r>
              <a:rPr lang="en-US" dirty="0" smtClean="0"/>
              <a:t>. 29 cases. Average delay from injury to surgery was 3 days. </a:t>
            </a:r>
          </a:p>
          <a:p>
            <a:pPr lvl="2"/>
            <a:r>
              <a:rPr lang="en-US" dirty="0" err="1" smtClean="0"/>
              <a:t>Surg</a:t>
            </a:r>
            <a:r>
              <a:rPr lang="en-US" dirty="0" smtClean="0"/>
              <a:t> Neurol. 2005 Jun;63(6):505-10</a:t>
            </a:r>
          </a:p>
          <a:p>
            <a:pPr lvl="1"/>
            <a:r>
              <a:rPr lang="en-US" dirty="0" smtClean="0"/>
              <a:t>Surgical decompression, however, was associated with immediate neurologic improvement, faster recovery of neurologic function, early mobilization, better long-term neurologic outcome, briefer hospital stays, and fewer complications related to long confinements in bed than was </a:t>
            </a:r>
            <a:r>
              <a:rPr lang="en-US" dirty="0" err="1" smtClean="0"/>
              <a:t>nonoperative</a:t>
            </a:r>
            <a:r>
              <a:rPr lang="en-US" dirty="0" smtClean="0"/>
              <a:t> treatment.  13/16 showed improvement.</a:t>
            </a:r>
          </a:p>
          <a:p>
            <a:pPr lvl="2"/>
            <a:r>
              <a:rPr lang="it-IT" dirty="0" smtClean="0"/>
              <a:t>Spine (Phila Pa 1976). 1998 Nov 15;23(22):2398-403.</a:t>
            </a: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Recommended- Urgent decompression of bilateral locked facets in a patient with incomplete </a:t>
            </a:r>
            <a:r>
              <a:rPr lang="en-US" dirty="0" err="1" smtClean="0"/>
              <a:t>tetraplegia</a:t>
            </a:r>
            <a:r>
              <a:rPr lang="en-US" dirty="0" smtClean="0"/>
              <a:t> or in a patient with SCI with neurologic deterioration. Urgent decompression in acute cervical SCI remains a reasonable practice option and can be performed safely. There is emerging evidence that surgery within 24 hours may reduce length of intensive care unit stay and reduce post-injury medical complications.</a:t>
            </a:r>
          </a:p>
          <a:p>
            <a:r>
              <a:rPr lang="en-US" dirty="0" smtClean="0"/>
              <a:t>66 articles were reviewed including 1 RCT</a:t>
            </a:r>
          </a:p>
          <a:p>
            <a:pPr lvl="1"/>
            <a:r>
              <a:rPr lang="en-US" dirty="0" smtClean="0"/>
              <a:t>Spine (</a:t>
            </a:r>
            <a:r>
              <a:rPr lang="en-US" dirty="0" err="1" smtClean="0"/>
              <a:t>Phila</a:t>
            </a:r>
            <a:r>
              <a:rPr lang="en-US" dirty="0" smtClean="0"/>
              <a:t> Pa 1976). 2006 May 15;31(11 </a:t>
            </a:r>
            <a:r>
              <a:rPr lang="en-US" dirty="0" err="1" smtClean="0"/>
              <a:t>Suppl</a:t>
            </a:r>
            <a:r>
              <a:rPr lang="en-US" dirty="0" smtClean="0"/>
              <a:t>):S28-35.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36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Anterior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Discectomy</a:t>
            </a:r>
            <a:r>
              <a:rPr lang="en-US" dirty="0" smtClean="0"/>
              <a:t> and fusion.</a:t>
            </a:r>
          </a:p>
          <a:p>
            <a:r>
              <a:rPr lang="en-US" dirty="0" err="1" smtClean="0"/>
              <a:t>Corpectomy</a:t>
            </a:r>
            <a:endParaRPr lang="en-US" dirty="0" smtClean="0"/>
          </a:p>
          <a:p>
            <a:r>
              <a:rPr lang="en-US" dirty="0" smtClean="0"/>
              <a:t>Anterior cervical plating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37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Posterior approaches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Posterior wiring technique and bone grafting approach</a:t>
            </a:r>
          </a:p>
          <a:p>
            <a:pPr lvl="1"/>
            <a:r>
              <a:rPr lang="en-US" dirty="0" smtClean="0"/>
              <a:t>Injuries of the posterior complex involving predominantly soft tissue with insignificant damage to the vertebral body.</a:t>
            </a:r>
          </a:p>
          <a:p>
            <a:pPr lvl="1"/>
            <a:r>
              <a:rPr lang="en-US" dirty="0" smtClean="0"/>
              <a:t> Enhancement of other posterior fusion techniques.</a:t>
            </a:r>
          </a:p>
          <a:p>
            <a:r>
              <a:rPr lang="en-US" dirty="0" smtClean="0"/>
              <a:t>Lateral mass fixation</a:t>
            </a:r>
          </a:p>
          <a:p>
            <a:pPr lvl="1"/>
            <a:r>
              <a:rPr lang="en-US" dirty="0" smtClean="0"/>
              <a:t>Posterior stabilization of the cervical spine from C3 to C7.</a:t>
            </a:r>
          </a:p>
          <a:p>
            <a:pPr lvl="1"/>
            <a:r>
              <a:rPr lang="en-US" dirty="0" smtClean="0"/>
              <a:t>Biomechanically stronger than posterior wiring techniques and anterior plating</a:t>
            </a:r>
          </a:p>
          <a:p>
            <a:pPr lvl="1"/>
            <a:r>
              <a:rPr lang="en-US" dirty="0" smtClean="0"/>
              <a:t>Risks of injury to the vertebral artery and segmental nerve.</a:t>
            </a:r>
          </a:p>
          <a:p>
            <a:r>
              <a:rPr lang="en-US" dirty="0" smtClean="0"/>
              <a:t>Others- </a:t>
            </a:r>
            <a:r>
              <a:rPr lang="en-US" dirty="0"/>
              <a:t> </a:t>
            </a:r>
            <a:r>
              <a:rPr lang="en-US" dirty="0" smtClean="0"/>
              <a:t>not generally performed nowadays</a:t>
            </a:r>
          </a:p>
          <a:p>
            <a:pPr lvl="1"/>
            <a:r>
              <a:rPr lang="en-US" dirty="0" err="1" smtClean="0"/>
              <a:t>Interlaminar</a:t>
            </a:r>
            <a:r>
              <a:rPr lang="en-US" dirty="0" smtClean="0"/>
              <a:t> clamps</a:t>
            </a:r>
          </a:p>
          <a:p>
            <a:pPr lvl="1"/>
            <a:r>
              <a:rPr lang="en-US" dirty="0" err="1" smtClean="0"/>
              <a:t>Sublaminar</a:t>
            </a:r>
            <a:r>
              <a:rPr lang="en-US" dirty="0" smtClean="0"/>
              <a:t> wiring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Neck pain</a:t>
            </a:r>
          </a:p>
          <a:p>
            <a:r>
              <a:rPr lang="en-US" dirty="0" smtClean="0"/>
              <a:t>Restriction of neck movements</a:t>
            </a:r>
          </a:p>
          <a:p>
            <a:r>
              <a:rPr lang="en-US" dirty="0" smtClean="0"/>
              <a:t>Neck tenderness</a:t>
            </a:r>
          </a:p>
          <a:p>
            <a:r>
              <a:rPr lang="en-US" dirty="0" smtClean="0"/>
              <a:t>Varying degrees of neurological deficits</a:t>
            </a:r>
          </a:p>
          <a:p>
            <a:pPr lvl="1"/>
            <a:r>
              <a:rPr lang="en-US" dirty="0" smtClean="0"/>
              <a:t>Complete cord syndrome</a:t>
            </a:r>
          </a:p>
          <a:p>
            <a:pPr lvl="1"/>
            <a:r>
              <a:rPr lang="en-US" dirty="0" smtClean="0"/>
              <a:t>Incomplete cord syndrome</a:t>
            </a:r>
          </a:p>
          <a:p>
            <a:pPr lvl="2"/>
            <a:r>
              <a:rPr lang="en-US" dirty="0" smtClean="0"/>
              <a:t>Central cord syndrome</a:t>
            </a:r>
          </a:p>
          <a:p>
            <a:pPr lvl="2"/>
            <a:r>
              <a:rPr lang="en-US" dirty="0" smtClean="0"/>
              <a:t>Brown-</a:t>
            </a:r>
            <a:r>
              <a:rPr lang="en-US" dirty="0" err="1" smtClean="0"/>
              <a:t>Sequard</a:t>
            </a:r>
            <a:r>
              <a:rPr lang="en-US" dirty="0" smtClean="0"/>
              <a:t> syndrome</a:t>
            </a:r>
          </a:p>
          <a:p>
            <a:pPr lvl="2"/>
            <a:r>
              <a:rPr lang="en-US" dirty="0" smtClean="0"/>
              <a:t>Anterior cord syndrome</a:t>
            </a:r>
          </a:p>
          <a:p>
            <a:pPr lvl="2"/>
            <a:r>
              <a:rPr lang="en-US" dirty="0" smtClean="0"/>
              <a:t>Combination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Mechanisms of injury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057400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      A-Axial</a:t>
            </a:r>
            <a:r>
              <a:rPr lang="en-US" sz="2800" baseline="0" dirty="0" smtClean="0"/>
              <a:t> compression force                               </a:t>
            </a:r>
          </a:p>
          <a:p>
            <a:r>
              <a:rPr lang="en-US" sz="2800" dirty="0" smtClean="0"/>
              <a:t>      </a:t>
            </a:r>
            <a:r>
              <a:rPr lang="en-US" sz="2800" baseline="0" dirty="0" smtClean="0"/>
              <a:t>B- Hyperextension injury</a:t>
            </a:r>
            <a:r>
              <a:rPr lang="en-US" sz="2800" dirty="0" smtClean="0"/>
              <a:t>                </a:t>
            </a:r>
            <a:r>
              <a:rPr lang="en-US" sz="2800" baseline="0" dirty="0" smtClean="0"/>
              <a:t>                          </a:t>
            </a:r>
          </a:p>
          <a:p>
            <a:r>
              <a:rPr lang="en-US" sz="2800" dirty="0" smtClean="0"/>
              <a:t>     </a:t>
            </a:r>
            <a:r>
              <a:rPr lang="en-US" sz="2800" baseline="0" dirty="0" smtClean="0"/>
              <a:t> C- Hyperflexion injury</a:t>
            </a:r>
            <a:endParaRPr lang="en-US" sz="2800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mechanisms of injury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Flexion</a:t>
            </a:r>
          </a:p>
          <a:p>
            <a:pPr lvl="1"/>
            <a:r>
              <a:rPr lang="en-US" dirty="0" smtClean="0"/>
              <a:t>Anterior </a:t>
            </a:r>
            <a:r>
              <a:rPr lang="en-US" dirty="0" err="1" smtClean="0"/>
              <a:t>subluxation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Unilateral facet dislocation</a:t>
            </a:r>
          </a:p>
          <a:p>
            <a:pPr lvl="1"/>
            <a:r>
              <a:rPr lang="en-US" dirty="0" smtClean="0"/>
              <a:t>Bilateral facet dislocation</a:t>
            </a:r>
          </a:p>
          <a:p>
            <a:pPr lvl="1"/>
            <a:r>
              <a:rPr lang="en-US" dirty="0" smtClean="0"/>
              <a:t>Wedge compression fracture</a:t>
            </a:r>
          </a:p>
          <a:p>
            <a:pPr lvl="1"/>
            <a:r>
              <a:rPr lang="en-US" dirty="0" smtClean="0"/>
              <a:t>Flexion teardrop fracture</a:t>
            </a:r>
          </a:p>
          <a:p>
            <a:pPr lvl="1"/>
            <a:r>
              <a:rPr lang="en-US" dirty="0" smtClean="0"/>
              <a:t>Clay </a:t>
            </a:r>
            <a:r>
              <a:rPr lang="en-US" dirty="0" err="1" smtClean="0"/>
              <a:t>Shoveler's</a:t>
            </a:r>
            <a:r>
              <a:rPr lang="en-US" dirty="0" smtClean="0"/>
              <a:t> fracture</a:t>
            </a:r>
          </a:p>
          <a:p>
            <a:r>
              <a:rPr lang="en-US" dirty="0" smtClean="0"/>
              <a:t>Extension</a:t>
            </a:r>
          </a:p>
          <a:p>
            <a:pPr lvl="1"/>
            <a:r>
              <a:rPr lang="en-US" dirty="0" smtClean="0"/>
              <a:t>Hangman's fracture</a:t>
            </a:r>
          </a:p>
          <a:p>
            <a:r>
              <a:rPr lang="en-US" dirty="0" smtClean="0"/>
              <a:t>Compression</a:t>
            </a:r>
          </a:p>
          <a:p>
            <a:pPr lvl="1"/>
            <a:r>
              <a:rPr lang="en-US" dirty="0" smtClean="0"/>
              <a:t>Jefferson fracture</a:t>
            </a:r>
            <a:br>
              <a:rPr lang="en-US" dirty="0" smtClean="0"/>
            </a:br>
            <a:r>
              <a:rPr lang="en-US" dirty="0" smtClean="0"/>
              <a:t>Burst fracture</a:t>
            </a:r>
          </a:p>
          <a:p>
            <a:r>
              <a:rPr lang="en-US" dirty="0" smtClean="0"/>
              <a:t>Complex</a:t>
            </a:r>
          </a:p>
          <a:p>
            <a:pPr lvl="1"/>
            <a:r>
              <a:rPr lang="en-US" dirty="0" err="1" smtClean="0"/>
              <a:t>Odontoid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4294967295"/>
          </p:nvPr>
        </p:nvSpPr>
        <p:spPr>
          <a:xfrm>
            <a:off x="609600" y="1371600"/>
            <a:ext cx="85344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IMAGING</a:t>
            </a:r>
          </a:p>
          <a:p>
            <a:r>
              <a:rPr lang="en-US" dirty="0" smtClean="0"/>
              <a:t>Lateral view</a:t>
            </a:r>
          </a:p>
          <a:p>
            <a:pPr lvl="1"/>
            <a:r>
              <a:rPr lang="en-US" dirty="0" smtClean="0"/>
              <a:t>Disc spaces, vertebral body,  facet joints</a:t>
            </a:r>
          </a:p>
          <a:p>
            <a:r>
              <a:rPr lang="en-US" dirty="0" smtClean="0"/>
              <a:t>AP view- Spinous process, Uncovertebral joints</a:t>
            </a:r>
          </a:p>
          <a:p>
            <a:r>
              <a:rPr lang="en-US" dirty="0" smtClean="0"/>
              <a:t>Oblique view- Foramina, pedicles, facet joints, lateral mass, lamina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US" dirty="0" smtClean="0"/>
              <a:t>Up to 20 % of fractures are missed on conventional radiographs.</a:t>
            </a:r>
          </a:p>
          <a:p>
            <a:r>
              <a:rPr lang="en-US" dirty="0" smtClean="0"/>
              <a:t>The sensitivity and specificity of CSR to detect fractures around 31.6 and 99.2%, respectively.</a:t>
            </a:r>
          </a:p>
          <a:p>
            <a:r>
              <a:rPr lang="en-US" dirty="0" smtClean="0"/>
              <a:t>For radiographic clearance of the cervical spine- CT is a must.</a:t>
            </a:r>
          </a:p>
          <a:p>
            <a:r>
              <a:rPr lang="en-US" dirty="0" smtClean="0"/>
              <a:t>CT- Excellent details about the # morphology.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3050"/>
            <a:ext cx="3008313" cy="1162050"/>
          </a:xfrm>
        </p:spPr>
        <p:txBody>
          <a:bodyPr/>
          <a:lstStyle/>
          <a:p>
            <a:r>
              <a:rPr lang="en-US" dirty="0" smtClean="0"/>
              <a:t>MR Imaging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032250" y="273050"/>
            <a:ext cx="5111750" cy="5853113"/>
          </a:xfrm>
        </p:spPr>
        <p:txBody>
          <a:bodyPr/>
          <a:lstStyle/>
          <a:p>
            <a:r>
              <a:rPr lang="en-US" dirty="0" smtClean="0"/>
              <a:t>Excellent soft tissue detail</a:t>
            </a:r>
          </a:p>
          <a:p>
            <a:r>
              <a:rPr lang="en-US" dirty="0" smtClean="0"/>
              <a:t>To detect</a:t>
            </a:r>
          </a:p>
          <a:p>
            <a:pPr lvl="1"/>
            <a:r>
              <a:rPr lang="en-US" dirty="0" smtClean="0"/>
              <a:t>spinal cord integrity/ spinal cord changes/ disc </a:t>
            </a:r>
            <a:r>
              <a:rPr lang="en-US" dirty="0" err="1" smtClean="0"/>
              <a:t>herniations</a:t>
            </a:r>
            <a:r>
              <a:rPr lang="en-US" dirty="0" smtClean="0"/>
              <a:t>/ epidural blood</a:t>
            </a:r>
          </a:p>
          <a:p>
            <a:r>
              <a:rPr lang="en-US" dirty="0" smtClean="0"/>
              <a:t>Supplementary to CT spine.</a:t>
            </a:r>
          </a:p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12B1-722F-41B7-B126-09CE4E8F366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371600" y="46482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IN" dirty="0"/>
          </a:p>
        </p:txBody>
      </p:sp>
      <p:pic>
        <p:nvPicPr>
          <p:cNvPr id="15" name="Picture 2" descr="C:\Users\kanwaljeet\AppData\Local\Temp\Rar$DI06.498\c.jpg"/>
          <p:cNvPicPr>
            <a:picLocks noChangeAspect="1" noChangeArrowheads="1"/>
          </p:cNvPicPr>
          <p:nvPr/>
        </p:nvPicPr>
        <p:blipFill>
          <a:blip r:embed="rId2" cstate="print"/>
          <a:srcRect l="22953" t="632" r="13407" b="16636"/>
          <a:stretch>
            <a:fillRect/>
          </a:stretch>
        </p:blipFill>
        <p:spPr bwMode="auto">
          <a:xfrm>
            <a:off x="1066800" y="2286000"/>
            <a:ext cx="2880320" cy="3744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2568</TotalTime>
  <Words>2405</Words>
  <Application>Microsoft Macintosh PowerPoint</Application>
  <PresentationFormat>On-screen Show (4:3)</PresentationFormat>
  <Paragraphs>332</Paragraphs>
  <Slides>38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SUBAXIAL CERVICAL SPINE TRAUMA- DIAGNOSIS AND MANAGEMENT</vt:lpstr>
      <vt:lpstr>Anatomy </vt:lpstr>
      <vt:lpstr>Cervical spine injuries </vt:lpstr>
      <vt:lpstr>Clinical features</vt:lpstr>
      <vt:lpstr>Mechanisms of injury</vt:lpstr>
      <vt:lpstr>By mechanisms of injury</vt:lpstr>
      <vt:lpstr>PowerPoint Presentation</vt:lpstr>
      <vt:lpstr>PowerPoint Presentation</vt:lpstr>
      <vt:lpstr>MR Imaging</vt:lpstr>
      <vt:lpstr>Classification</vt:lpstr>
      <vt:lpstr>AO spine classification</vt:lpstr>
      <vt:lpstr>Type A (Compression) Fractures</vt:lpstr>
      <vt:lpstr>Group A1- Impaction #</vt:lpstr>
      <vt:lpstr>PowerPoint Presentation</vt:lpstr>
      <vt:lpstr>Group A2- split #</vt:lpstr>
      <vt:lpstr>PowerPoint Presentation</vt:lpstr>
      <vt:lpstr>Group A3- Burst # </vt:lpstr>
      <vt:lpstr>PowerPoint Presentation</vt:lpstr>
      <vt:lpstr>TYPE B INJURIES—ANTERIOR AND POSTERIOR ELEMENT INJURY WITH DISTRACTION</vt:lpstr>
      <vt:lpstr>Group B1- Posterior disruption primarily ligamentous (Flexion distraction injuries)</vt:lpstr>
      <vt:lpstr>PowerPoint Presentation</vt:lpstr>
      <vt:lpstr>Group B2- Posterior disruption primarily osseous (flexion-distraction injuries)</vt:lpstr>
      <vt:lpstr>Group B3-anterior disruption through the disc (hypertension-shear injuries)</vt:lpstr>
      <vt:lpstr>Type C- Anterior and posterior element injury with rotation</vt:lpstr>
      <vt:lpstr>Group C1: type A (compression) injuries with rotation </vt:lpstr>
      <vt:lpstr>Group C2: Type B injuries with rotation</vt:lpstr>
      <vt:lpstr>Group C3- Rotation shear injuries</vt:lpstr>
      <vt:lpstr>PowerPoint Presentation</vt:lpstr>
      <vt:lpstr>Which ones to be operated?</vt:lpstr>
      <vt:lpstr>Management</vt:lpstr>
      <vt:lpstr>Goals of treatment</vt:lpstr>
      <vt:lpstr>Conservative treatment</vt:lpstr>
      <vt:lpstr>SURGICAL TREATMENT</vt:lpstr>
      <vt:lpstr>Timing of surgical intervention</vt:lpstr>
      <vt:lpstr>PowerPoint Presentation</vt:lpstr>
      <vt:lpstr>PowerPoint Presentation</vt:lpstr>
      <vt:lpstr>Anterior approaches</vt:lpstr>
      <vt:lpstr>Posterior approaches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SUBAXIAL CERVICAL SPINE INJURIES</dc:title>
  <dc:creator>ABC</dc:creator>
  <cp:lastModifiedBy>Dr. Suri</cp:lastModifiedBy>
  <cp:revision>158</cp:revision>
  <dcterms:created xsi:type="dcterms:W3CDTF">2010-12-04T16:23:51Z</dcterms:created>
  <dcterms:modified xsi:type="dcterms:W3CDTF">2013-10-20T14:35:39Z</dcterms:modified>
</cp:coreProperties>
</file>